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  <p:sldMasterId id="2147483698" r:id="rId6"/>
  </p:sldMasterIdLst>
  <p:notesMasterIdLst>
    <p:notesMasterId r:id="rId7"/>
  </p:notesMasterIdLst>
  <p:sldIdLst>
    <p:sldId id="256" r:id="rId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92" r:id="rId44"/>
  </p:sldIdLst>
  <p:sldSz cy="10287000" cx="18288000"/>
  <p:notesSz cx="6858000" cy="9144000"/>
  <p:embeddedFontLst>
    <p:embeddedFont>
      <p:font typeface="Public Sans Medium"/>
      <p:regular r:id="rId64"/>
      <p:bold r:id="rId65"/>
      <p:italic r:id="rId66"/>
      <p:boldItalic r:id="rId67"/>
    </p:embeddedFont>
    <p:embeddedFont>
      <p:font typeface="Public Sans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44" Type="http://schemas.openxmlformats.org/officeDocument/2006/relationships/slide" Target="slides/slide37.xml"/><Relationship Id="rId64" Type="http://schemas.openxmlformats.org/officeDocument/2006/relationships/font" Target="fonts/PublicSansMedium-regular.fntdata"/><Relationship Id="rId65" Type="http://schemas.openxmlformats.org/officeDocument/2006/relationships/font" Target="fonts/PublicSansMedium-bold.fntdata"/><Relationship Id="rId66" Type="http://schemas.openxmlformats.org/officeDocument/2006/relationships/font" Target="fonts/PublicSansMedium-italic.fntdata"/><Relationship Id="rId67" Type="http://schemas.openxmlformats.org/officeDocument/2006/relationships/font" Target="fonts/PublicSansMedium-boldItalic.fntdata"/><Relationship Id="rId68" Type="http://schemas.openxmlformats.org/officeDocument/2006/relationships/font" Target="fonts/PublicSans-regular.fntdata"/><Relationship Id="rId69" Type="http://schemas.openxmlformats.org/officeDocument/2006/relationships/font" Target="fonts/PublicSans-bold.fntdata"/><Relationship Id="rId70" Type="http://schemas.openxmlformats.org/officeDocument/2006/relationships/font" Target="fonts/PublicSans-italic.fntdata"/><Relationship Id="rId71" Type="http://schemas.openxmlformats.org/officeDocument/2006/relationships/font" Target="fonts/PublicSans-boldItalic.fntdata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f7a310d2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f7a310d2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3f7a310d2e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3f7a310d2e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jp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gif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jp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gif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0.jpg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ing + Titl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" name="Google Shape;9;p2" title="lawpilots_logo_animation_no_loop.g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5500" y="1971750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title"/>
          </p:nvPr>
        </p:nvSpPr>
        <p:spPr>
          <a:xfrm>
            <a:off x="988025" y="4481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ontinuous Text + Image">
  <p:cSld name="CUSTOM_5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8" name="Google Shape;88;p11" title="AboutUs_Hero.jpg"/>
          <p:cNvPicPr preferRelativeResize="0"/>
          <p:nvPr/>
        </p:nvPicPr>
        <p:blipFill rotWithShape="1">
          <a:blip r:embed="rId2">
            <a:alphaModFix/>
          </a:blip>
          <a:srcRect b="0" l="18364" r="16815" t="0"/>
          <a:stretch/>
        </p:blipFill>
        <p:spPr>
          <a:xfrm>
            <a:off x="9142800" y="0"/>
            <a:ext cx="9145199" cy="102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>
            <p:ph type="title"/>
          </p:nvPr>
        </p:nvSpPr>
        <p:spPr>
          <a:xfrm>
            <a:off x="914400" y="990600"/>
            <a:ext cx="73140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914400" y="2543400"/>
            <a:ext cx="73140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ro + Lucy">
  <p:cSld name="CUSTOM_6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988025" y="2543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chemeClr val="lt1"/>
                </a:solidFill>
              </a:rPr>
              <a:t>Thank you for your time!</a:t>
            </a:r>
            <a:endParaRPr b="1" sz="6000">
              <a:solidFill>
                <a:schemeClr val="lt1"/>
              </a:solidFill>
            </a:endParaRPr>
          </a:p>
        </p:txBody>
      </p:sp>
      <p:pic>
        <p:nvPicPr>
          <p:cNvPr id="95" name="Google Shape;95;p12" title="Unbenannt-2-01.png"/>
          <p:cNvPicPr preferRelativeResize="0"/>
          <p:nvPr/>
        </p:nvPicPr>
        <p:blipFill rotWithShape="1">
          <a:blip r:embed="rId2">
            <a:alphaModFix/>
          </a:blip>
          <a:srcRect b="15590" l="0" r="0" t="0"/>
          <a:stretch/>
        </p:blipFill>
        <p:spPr>
          <a:xfrm>
            <a:off x="11677000" y="2543400"/>
            <a:ext cx="5620551" cy="77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 title="lawpilots_logo_animation_no_loo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00" y="7593475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 txBox="1"/>
          <p:nvPr/>
        </p:nvSpPr>
        <p:spPr>
          <a:xfrm>
            <a:off x="988025" y="8804700"/>
            <a:ext cx="792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lawpilots GmbH, ℅ Indy by Industrious, Eichhornstraße 3, 10785 Berlin, Germany</a:t>
            </a:r>
            <a:endParaRPr sz="1500"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 Continuous Text + Raster">
  <p:cSld name="CUSTOM_7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 title="Unbenannt-3-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988050" y="2543400"/>
            <a:ext cx="16309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Long Continuous Text 1">
  <p:cSld name="CUSTOM_8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 title="iStock-2259656468_expanded.jpg"/>
          <p:cNvPicPr preferRelativeResize="0"/>
          <p:nvPr/>
        </p:nvPicPr>
        <p:blipFill rotWithShape="1">
          <a:blip r:embed="rId2">
            <a:alphaModFix/>
          </a:blip>
          <a:srcRect b="41046" l="0" r="0" t="14139"/>
          <a:stretch/>
        </p:blipFill>
        <p:spPr>
          <a:xfrm flipH="1">
            <a:off x="0" y="0"/>
            <a:ext cx="18288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 rot="-5400000">
            <a:off x="3982050" y="-3982325"/>
            <a:ext cx="4093200" cy="12057000"/>
          </a:xfrm>
          <a:prstGeom prst="rect">
            <a:avLst/>
          </a:prstGeom>
          <a:gradFill>
            <a:gsLst>
              <a:gs pos="0">
                <a:srgbClr val="262B5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988050" y="5151775"/>
            <a:ext cx="163095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type="title"/>
          </p:nvPr>
        </p:nvSpPr>
        <p:spPr>
          <a:xfrm>
            <a:off x="988050" y="990600"/>
            <a:ext cx="9679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Long Continuous Text 2">
  <p:cSld name="CUSTOM_8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title="iStock-2189895442.jpg"/>
          <p:cNvPicPr preferRelativeResize="0"/>
          <p:nvPr/>
        </p:nvPicPr>
        <p:blipFill rotWithShape="1">
          <a:blip r:embed="rId2">
            <a:alphaModFix/>
          </a:blip>
          <a:srcRect b="23604" l="0" r="0" t="46215"/>
          <a:stretch/>
        </p:blipFill>
        <p:spPr>
          <a:xfrm flipH="1">
            <a:off x="0" y="0"/>
            <a:ext cx="18288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 rot="-5400000">
            <a:off x="3982050" y="-3982325"/>
            <a:ext cx="4093200" cy="12057000"/>
          </a:xfrm>
          <a:prstGeom prst="rect">
            <a:avLst/>
          </a:prstGeom>
          <a:gradFill>
            <a:gsLst>
              <a:gs pos="0">
                <a:srgbClr val="262B5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988050" y="5151775"/>
            <a:ext cx="163095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988050" y="990600"/>
            <a:ext cx="9679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ster Text Box">
  <p:cSld name="CUSTOM_9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57200" y="457200"/>
            <a:ext cx="173736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19" name="Google Shape;119;p16" title="Unbenannt-3-01.png"/>
          <p:cNvPicPr preferRelativeResize="0"/>
          <p:nvPr/>
        </p:nvPicPr>
        <p:blipFill rotWithShape="1">
          <a:blip r:embed="rId2">
            <a:alphaModFix/>
          </a:blip>
          <a:srcRect b="4437" l="2499" r="2499" t="4446"/>
          <a:stretch/>
        </p:blipFill>
        <p:spPr>
          <a:xfrm>
            <a:off x="457200" y="457200"/>
            <a:ext cx="17373600" cy="93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idx="1" type="subTitle"/>
          </p:nvPr>
        </p:nvSpPr>
        <p:spPr>
          <a:xfrm>
            <a:off x="988038" y="2543400"/>
            <a:ext cx="16311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988038" y="990600"/>
            <a:ext cx="163119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0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ing + Titl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19" title="lawpilots_logo_animation_no_loop.g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5500" y="1971750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988025" y="4481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988025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988025" y="25434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6" name="Google Shape;136;p20"/>
          <p:cNvSpPr txBox="1"/>
          <p:nvPr>
            <p:ph idx="1" type="subTitle"/>
          </p:nvPr>
        </p:nvSpPr>
        <p:spPr>
          <a:xfrm>
            <a:off x="2118000" y="25434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988025" y="38001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8" name="Google Shape;138;p20"/>
          <p:cNvSpPr txBox="1"/>
          <p:nvPr>
            <p:ph idx="2" type="subTitle"/>
          </p:nvPr>
        </p:nvSpPr>
        <p:spPr>
          <a:xfrm>
            <a:off x="2118000" y="38001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39" name="Google Shape;139;p20"/>
          <p:cNvSpPr/>
          <p:nvPr/>
        </p:nvSpPr>
        <p:spPr>
          <a:xfrm>
            <a:off x="988025" y="50568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0" name="Google Shape;140;p20"/>
          <p:cNvSpPr txBox="1"/>
          <p:nvPr>
            <p:ph idx="3" type="subTitle"/>
          </p:nvPr>
        </p:nvSpPr>
        <p:spPr>
          <a:xfrm>
            <a:off x="2118000" y="50568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41" name="Google Shape;141;p20"/>
          <p:cNvSpPr/>
          <p:nvPr/>
        </p:nvSpPr>
        <p:spPr>
          <a:xfrm>
            <a:off x="988025" y="63135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2" name="Google Shape;142;p20"/>
          <p:cNvSpPr txBox="1"/>
          <p:nvPr>
            <p:ph idx="4" type="subTitle"/>
          </p:nvPr>
        </p:nvSpPr>
        <p:spPr>
          <a:xfrm>
            <a:off x="2118000" y="63135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43" name="Google Shape;143;p20"/>
          <p:cNvSpPr/>
          <p:nvPr/>
        </p:nvSpPr>
        <p:spPr>
          <a:xfrm>
            <a:off x="988025" y="75702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4" name="Google Shape;144;p20"/>
          <p:cNvSpPr txBox="1"/>
          <p:nvPr>
            <p:ph idx="5" type="subTitle"/>
          </p:nvPr>
        </p:nvSpPr>
        <p:spPr>
          <a:xfrm>
            <a:off x="2118000" y="75702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45" name="Google Shape;145;p20"/>
          <p:cNvSpPr/>
          <p:nvPr/>
        </p:nvSpPr>
        <p:spPr>
          <a:xfrm>
            <a:off x="9901025" y="25434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6" name="Google Shape;146;p20"/>
          <p:cNvSpPr txBox="1"/>
          <p:nvPr>
            <p:ph idx="6" type="subTitle"/>
          </p:nvPr>
        </p:nvSpPr>
        <p:spPr>
          <a:xfrm>
            <a:off x="11031000" y="25434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9901025" y="38001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7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8" name="Google Shape;148;p20"/>
          <p:cNvSpPr txBox="1"/>
          <p:nvPr>
            <p:ph idx="7" type="subTitle"/>
          </p:nvPr>
        </p:nvSpPr>
        <p:spPr>
          <a:xfrm>
            <a:off x="11031000" y="38001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49" name="Google Shape;149;p20"/>
          <p:cNvSpPr/>
          <p:nvPr/>
        </p:nvSpPr>
        <p:spPr>
          <a:xfrm>
            <a:off x="9901025" y="50568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8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0" name="Google Shape;150;p20"/>
          <p:cNvSpPr txBox="1"/>
          <p:nvPr>
            <p:ph idx="8" type="subTitle"/>
          </p:nvPr>
        </p:nvSpPr>
        <p:spPr>
          <a:xfrm>
            <a:off x="11031000" y="50568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51" name="Google Shape;151;p20"/>
          <p:cNvSpPr/>
          <p:nvPr/>
        </p:nvSpPr>
        <p:spPr>
          <a:xfrm>
            <a:off x="9901025" y="63135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9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2" name="Google Shape;152;p20"/>
          <p:cNvSpPr txBox="1"/>
          <p:nvPr>
            <p:ph idx="9" type="subTitle"/>
          </p:nvPr>
        </p:nvSpPr>
        <p:spPr>
          <a:xfrm>
            <a:off x="11031000" y="63135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53" name="Google Shape;153;p20"/>
          <p:cNvSpPr/>
          <p:nvPr/>
        </p:nvSpPr>
        <p:spPr>
          <a:xfrm>
            <a:off x="9901025" y="75702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4" name="Google Shape;154;p20"/>
          <p:cNvSpPr txBox="1"/>
          <p:nvPr>
            <p:ph idx="13" type="subTitle"/>
          </p:nvPr>
        </p:nvSpPr>
        <p:spPr>
          <a:xfrm>
            <a:off x="11031000" y="75702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Image" type="secHead">
  <p:cSld name="SECTION_HEADER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1" title="iStock-1896988382_expanded.jpg"/>
          <p:cNvPicPr preferRelativeResize="0"/>
          <p:nvPr/>
        </p:nvPicPr>
        <p:blipFill rotWithShape="1">
          <a:blip r:embed="rId2">
            <a:alphaModFix/>
          </a:blip>
          <a:srcRect b="0" l="14466" r="4720" t="799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457200" y="457200"/>
            <a:ext cx="7285200" cy="9372600"/>
          </a:xfrm>
          <a:prstGeom prst="roundRect">
            <a:avLst>
              <a:gd fmla="val 3101" name="adj"/>
            </a:avLst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59" name="Google Shape;159;p21"/>
          <p:cNvSpPr txBox="1"/>
          <p:nvPr>
            <p:ph type="title"/>
          </p:nvPr>
        </p:nvSpPr>
        <p:spPr>
          <a:xfrm>
            <a:off x="914400" y="990600"/>
            <a:ext cx="63708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" type="subTitle"/>
          </p:nvPr>
        </p:nvSpPr>
        <p:spPr>
          <a:xfrm>
            <a:off x="914400" y="2543400"/>
            <a:ext cx="63708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ublic Sans Medium"/>
              <a:buNone/>
              <a:defRPr sz="30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988025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988025" y="25434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118000" y="25434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988025" y="38001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2118000" y="38001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988025" y="50568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2118000" y="50568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988025" y="63135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" name="Google Shape;22;p3"/>
          <p:cNvSpPr txBox="1"/>
          <p:nvPr>
            <p:ph idx="4" type="subTitle"/>
          </p:nvPr>
        </p:nvSpPr>
        <p:spPr>
          <a:xfrm>
            <a:off x="2118000" y="63135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988025" y="75702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" name="Google Shape;24;p3"/>
          <p:cNvSpPr txBox="1"/>
          <p:nvPr>
            <p:ph idx="5" type="subTitle"/>
          </p:nvPr>
        </p:nvSpPr>
        <p:spPr>
          <a:xfrm>
            <a:off x="2118000" y="75702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5" name="Google Shape;25;p3"/>
          <p:cNvSpPr/>
          <p:nvPr/>
        </p:nvSpPr>
        <p:spPr>
          <a:xfrm>
            <a:off x="9901025" y="25434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" name="Google Shape;26;p3"/>
          <p:cNvSpPr txBox="1"/>
          <p:nvPr>
            <p:ph idx="6" type="subTitle"/>
          </p:nvPr>
        </p:nvSpPr>
        <p:spPr>
          <a:xfrm>
            <a:off x="11031000" y="25434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7" name="Google Shape;27;p3"/>
          <p:cNvSpPr/>
          <p:nvPr/>
        </p:nvSpPr>
        <p:spPr>
          <a:xfrm>
            <a:off x="9901025" y="38001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7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" name="Google Shape;28;p3"/>
          <p:cNvSpPr txBox="1"/>
          <p:nvPr>
            <p:ph idx="7" type="subTitle"/>
          </p:nvPr>
        </p:nvSpPr>
        <p:spPr>
          <a:xfrm>
            <a:off x="11031000" y="38001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9" name="Google Shape;29;p3"/>
          <p:cNvSpPr/>
          <p:nvPr/>
        </p:nvSpPr>
        <p:spPr>
          <a:xfrm>
            <a:off x="9901025" y="50568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8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" name="Google Shape;30;p3"/>
          <p:cNvSpPr txBox="1"/>
          <p:nvPr>
            <p:ph idx="8" type="subTitle"/>
          </p:nvPr>
        </p:nvSpPr>
        <p:spPr>
          <a:xfrm>
            <a:off x="11031000" y="50568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9901025" y="63135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9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" name="Google Shape;32;p3"/>
          <p:cNvSpPr txBox="1"/>
          <p:nvPr>
            <p:ph idx="9" type="subTitle"/>
          </p:nvPr>
        </p:nvSpPr>
        <p:spPr>
          <a:xfrm>
            <a:off x="11031000" y="63135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3" name="Google Shape;33;p3"/>
          <p:cNvSpPr/>
          <p:nvPr/>
        </p:nvSpPr>
        <p:spPr>
          <a:xfrm>
            <a:off x="9901025" y="75702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4" name="Google Shape;34;p3"/>
          <p:cNvSpPr txBox="1"/>
          <p:nvPr>
            <p:ph idx="13" type="subTitle"/>
          </p:nvPr>
        </p:nvSpPr>
        <p:spPr>
          <a:xfrm>
            <a:off x="11031000" y="75702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Box">
  <p:cSld name="CUSTOM_3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 title="iStock-2211808698_expanded.jpg"/>
          <p:cNvPicPr preferRelativeResize="0"/>
          <p:nvPr/>
        </p:nvPicPr>
        <p:blipFill rotWithShape="1">
          <a:blip r:embed="rId2">
            <a:alphaModFix/>
          </a:blip>
          <a:srcRect b="2537" l="21492" r="3020" t="4544"/>
          <a:stretch/>
        </p:blipFill>
        <p:spPr>
          <a:xfrm flipH="1"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10545600" y="457200"/>
            <a:ext cx="7285200" cy="9372600"/>
          </a:xfrm>
          <a:prstGeom prst="roundRect">
            <a:avLst>
              <a:gd fmla="val 3101" name="adj"/>
            </a:avLst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5" name="Google Shape;165;p22"/>
          <p:cNvSpPr txBox="1"/>
          <p:nvPr>
            <p:ph type="title"/>
          </p:nvPr>
        </p:nvSpPr>
        <p:spPr>
          <a:xfrm>
            <a:off x="11002800" y="990600"/>
            <a:ext cx="63708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" type="subTitle"/>
          </p:nvPr>
        </p:nvSpPr>
        <p:spPr>
          <a:xfrm>
            <a:off x="11002800" y="2543400"/>
            <a:ext cx="63708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ublic Sans Medium"/>
              <a:buNone/>
              <a:defRPr sz="30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Text Box" type="tx">
  <p:cSld name="TITLE_AND_BOD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7D9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7D9F7"/>
              </a:solidFill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457200" y="457200"/>
            <a:ext cx="84582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1" name="Google Shape;171;p23"/>
          <p:cNvSpPr txBox="1"/>
          <p:nvPr>
            <p:ph type="title"/>
          </p:nvPr>
        </p:nvSpPr>
        <p:spPr>
          <a:xfrm>
            <a:off x="988014" y="990600"/>
            <a:ext cx="7396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1" type="subTitle"/>
          </p:nvPr>
        </p:nvSpPr>
        <p:spPr>
          <a:xfrm>
            <a:off x="988014" y="2543400"/>
            <a:ext cx="7396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73" name="Google Shape;173;p23"/>
          <p:cNvSpPr/>
          <p:nvPr/>
        </p:nvSpPr>
        <p:spPr>
          <a:xfrm>
            <a:off x="9372600" y="457200"/>
            <a:ext cx="84582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74" name="Google Shape;174;p23"/>
          <p:cNvSpPr txBox="1"/>
          <p:nvPr>
            <p:ph idx="2" type="title"/>
          </p:nvPr>
        </p:nvSpPr>
        <p:spPr>
          <a:xfrm>
            <a:off x="9903414" y="990600"/>
            <a:ext cx="7396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9pPr>
          </a:lstStyle>
          <a:p/>
        </p:txBody>
      </p:sp>
      <p:sp>
        <p:nvSpPr>
          <p:cNvPr id="175" name="Google Shape;175;p23"/>
          <p:cNvSpPr txBox="1"/>
          <p:nvPr>
            <p:ph idx="3" type="subTitle"/>
          </p:nvPr>
        </p:nvSpPr>
        <p:spPr>
          <a:xfrm>
            <a:off x="9903414" y="2543400"/>
            <a:ext cx="7396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ontinuous Text">
  <p:cSld name="CUSTOM_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7D9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 title="Unbenannt-3-01.png"/>
          <p:cNvPicPr preferRelativeResize="0"/>
          <p:nvPr/>
        </p:nvPicPr>
        <p:blipFill rotWithShape="1">
          <a:blip r:embed="rId2">
            <a:alphaModFix/>
          </a:blip>
          <a:srcRect b="11543" l="0" r="0" t="8355"/>
          <a:stretch/>
        </p:blipFill>
        <p:spPr>
          <a:xfrm>
            <a:off x="0" y="2046900"/>
            <a:ext cx="18288000" cy="82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" type="subTitle"/>
          </p:nvPr>
        </p:nvSpPr>
        <p:spPr>
          <a:xfrm>
            <a:off x="988049" y="2543400"/>
            <a:ext cx="16309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um Continuous Text + Lucy">
  <p:cSld name="CUSTOM_2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8" name="Google Shape;188;p25" title="Luc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2058" y="2543400"/>
            <a:ext cx="4595491" cy="7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988050" y="2543400"/>
            <a:ext cx="10725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500"/>
              <a:buFont typeface="Public Sans Medium"/>
              <a:buNone/>
              <a:defRPr sz="25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 Continuous Text + Lucy">
  <p:cSld name="CUSTOM_2_1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>
            <p:ph idx="1" type="subTitle"/>
          </p:nvPr>
        </p:nvSpPr>
        <p:spPr>
          <a:xfrm>
            <a:off x="988050" y="2543400"/>
            <a:ext cx="10725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195" name="Google Shape;195;p26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6" name="Google Shape;196;p26" title="Luc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2058" y="2543400"/>
            <a:ext cx="4595491" cy="7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Image + Text Box">
  <p:cSld name="CUSTOM_4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 title="iStock-1150572102_expanded.jpg"/>
          <p:cNvPicPr preferRelativeResize="0"/>
          <p:nvPr/>
        </p:nvPicPr>
        <p:blipFill rotWithShape="1">
          <a:blip r:embed="rId2">
            <a:alphaModFix/>
          </a:blip>
          <a:srcRect b="7374" l="1038" r="1038" t="7374"/>
          <a:stretch/>
        </p:blipFill>
        <p:spPr>
          <a:xfrm>
            <a:off x="0" y="0"/>
            <a:ext cx="1865970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6000"/>
              <a:buFont typeface="Public Sans"/>
              <a:buNone/>
              <a:defRPr b="1" sz="6000">
                <a:solidFill>
                  <a:srgbClr val="262B57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7"/>
          <p:cNvSpPr/>
          <p:nvPr/>
        </p:nvSpPr>
        <p:spPr>
          <a:xfrm>
            <a:off x="988050" y="2543400"/>
            <a:ext cx="5075400" cy="66768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12222100" y="2543400"/>
            <a:ext cx="5075400" cy="66768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3" name="Google Shape;203;p27"/>
          <p:cNvSpPr txBox="1"/>
          <p:nvPr>
            <p:ph idx="1" type="subTitle"/>
          </p:nvPr>
        </p:nvSpPr>
        <p:spPr>
          <a:xfrm>
            <a:off x="1445250" y="3000600"/>
            <a:ext cx="41610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2000"/>
              <a:buFont typeface="Public Sans Medium"/>
              <a:buNone/>
              <a:defRPr sz="2000"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2" type="subTitle"/>
          </p:nvPr>
        </p:nvSpPr>
        <p:spPr>
          <a:xfrm>
            <a:off x="12679300" y="3000600"/>
            <a:ext cx="41610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2000"/>
              <a:buFont typeface="Public Sans Medium"/>
              <a:buNone/>
              <a:defRPr sz="2000"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ontinuous Text + Image">
  <p:cSld name="CUSTOM_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8" name="Google Shape;208;p28" title="AboutUs_Hero.jpg"/>
          <p:cNvPicPr preferRelativeResize="0"/>
          <p:nvPr/>
        </p:nvPicPr>
        <p:blipFill rotWithShape="1">
          <a:blip r:embed="rId2">
            <a:alphaModFix/>
          </a:blip>
          <a:srcRect b="0" l="18364" r="16815" t="0"/>
          <a:stretch/>
        </p:blipFill>
        <p:spPr>
          <a:xfrm>
            <a:off x="9142800" y="0"/>
            <a:ext cx="9145199" cy="102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>
            <p:ph type="title"/>
          </p:nvPr>
        </p:nvSpPr>
        <p:spPr>
          <a:xfrm>
            <a:off x="914400" y="990600"/>
            <a:ext cx="73140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1" type="subTitle"/>
          </p:nvPr>
        </p:nvSpPr>
        <p:spPr>
          <a:xfrm>
            <a:off x="914400" y="2543400"/>
            <a:ext cx="73140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ro + Lucy">
  <p:cSld name="CUSTOM_6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988025" y="2543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chemeClr val="lt1"/>
                </a:solidFill>
              </a:rPr>
              <a:t>Thank you for your time!</a:t>
            </a:r>
            <a:endParaRPr b="1" sz="6000">
              <a:solidFill>
                <a:schemeClr val="lt1"/>
              </a:solidFill>
            </a:endParaRPr>
          </a:p>
        </p:txBody>
      </p:sp>
      <p:pic>
        <p:nvPicPr>
          <p:cNvPr id="215" name="Google Shape;215;p29" title="Unbenannt-2-01.png"/>
          <p:cNvPicPr preferRelativeResize="0"/>
          <p:nvPr/>
        </p:nvPicPr>
        <p:blipFill rotWithShape="1">
          <a:blip r:embed="rId2">
            <a:alphaModFix/>
          </a:blip>
          <a:srcRect b="15590" l="0" r="0" t="0"/>
          <a:stretch/>
        </p:blipFill>
        <p:spPr>
          <a:xfrm>
            <a:off x="11677000" y="2543400"/>
            <a:ext cx="5620551" cy="77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 title="lawpilots_logo_animation_no_loo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00" y="7593475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 txBox="1"/>
          <p:nvPr/>
        </p:nvSpPr>
        <p:spPr>
          <a:xfrm>
            <a:off x="988025" y="8804700"/>
            <a:ext cx="792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lawpilots GmbH, ℅ Indy by Industrious, Eichhornstraße 3, 10785 Berlin, Germany</a:t>
            </a:r>
            <a:endParaRPr sz="1500"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 Continuous Text + Raster">
  <p:cSld name="CUSTOM_7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 title="Unbenannt-3-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>
            <p:ph idx="1" type="subTitle"/>
          </p:nvPr>
        </p:nvSpPr>
        <p:spPr>
          <a:xfrm>
            <a:off x="988050" y="2543400"/>
            <a:ext cx="16309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22" name="Google Shape;222;p30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Long Continuous Text 1">
  <p:cSld name="CUSTOM_8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 title="iStock-2259656468_expanded.jpg"/>
          <p:cNvPicPr preferRelativeResize="0"/>
          <p:nvPr/>
        </p:nvPicPr>
        <p:blipFill rotWithShape="1">
          <a:blip r:embed="rId2">
            <a:alphaModFix/>
          </a:blip>
          <a:srcRect b="41046" l="0" r="0" t="14139"/>
          <a:stretch/>
        </p:blipFill>
        <p:spPr>
          <a:xfrm flipH="1">
            <a:off x="0" y="0"/>
            <a:ext cx="18288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/>
          <p:nvPr/>
        </p:nvSpPr>
        <p:spPr>
          <a:xfrm rot="-5400000">
            <a:off x="3982050" y="-3982325"/>
            <a:ext cx="4093200" cy="12057000"/>
          </a:xfrm>
          <a:prstGeom prst="rect">
            <a:avLst/>
          </a:prstGeom>
          <a:gradFill>
            <a:gsLst>
              <a:gs pos="0">
                <a:srgbClr val="262B5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 txBox="1"/>
          <p:nvPr>
            <p:ph idx="1" type="subTitle"/>
          </p:nvPr>
        </p:nvSpPr>
        <p:spPr>
          <a:xfrm>
            <a:off x="988050" y="5151775"/>
            <a:ext cx="163095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28" name="Google Shape;228;p31"/>
          <p:cNvSpPr txBox="1"/>
          <p:nvPr>
            <p:ph type="title"/>
          </p:nvPr>
        </p:nvSpPr>
        <p:spPr>
          <a:xfrm>
            <a:off x="988050" y="990600"/>
            <a:ext cx="9679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Image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 title="iStock-1896988382_expanded.jpg"/>
          <p:cNvPicPr preferRelativeResize="0"/>
          <p:nvPr/>
        </p:nvPicPr>
        <p:blipFill rotWithShape="1">
          <a:blip r:embed="rId2">
            <a:alphaModFix/>
          </a:blip>
          <a:srcRect b="0" l="14466" r="4720" t="799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/>
          <p:nvPr/>
        </p:nvSpPr>
        <p:spPr>
          <a:xfrm>
            <a:off x="457200" y="457200"/>
            <a:ext cx="7285200" cy="9372600"/>
          </a:xfrm>
          <a:prstGeom prst="roundRect">
            <a:avLst>
              <a:gd fmla="val 3101" name="adj"/>
            </a:avLst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914400" y="990600"/>
            <a:ext cx="63708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914400" y="2543400"/>
            <a:ext cx="63708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ublic Sans Medium"/>
              <a:buNone/>
              <a:defRPr sz="30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Long Continuous Text 2">
  <p:cSld name="CUSTOM_8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2" title="iStock-2189895442.jpg"/>
          <p:cNvPicPr preferRelativeResize="0"/>
          <p:nvPr/>
        </p:nvPicPr>
        <p:blipFill rotWithShape="1">
          <a:blip r:embed="rId2">
            <a:alphaModFix/>
          </a:blip>
          <a:srcRect b="23604" l="0" r="0" t="46215"/>
          <a:stretch/>
        </p:blipFill>
        <p:spPr>
          <a:xfrm flipH="1">
            <a:off x="0" y="0"/>
            <a:ext cx="18288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/>
          <p:nvPr/>
        </p:nvSpPr>
        <p:spPr>
          <a:xfrm rot="-5400000">
            <a:off x="3982050" y="-3982325"/>
            <a:ext cx="4093200" cy="12057000"/>
          </a:xfrm>
          <a:prstGeom prst="rect">
            <a:avLst/>
          </a:prstGeom>
          <a:gradFill>
            <a:gsLst>
              <a:gs pos="0">
                <a:srgbClr val="262B5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>
            <p:ph idx="1" type="subTitle"/>
          </p:nvPr>
        </p:nvSpPr>
        <p:spPr>
          <a:xfrm>
            <a:off x="988050" y="5151775"/>
            <a:ext cx="163095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34" name="Google Shape;234;p32"/>
          <p:cNvSpPr txBox="1"/>
          <p:nvPr>
            <p:ph type="title"/>
          </p:nvPr>
        </p:nvSpPr>
        <p:spPr>
          <a:xfrm>
            <a:off x="988050" y="990600"/>
            <a:ext cx="9679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ster Text Box">
  <p:cSld name="CUSTOM_9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8" name="Google Shape;238;p33"/>
          <p:cNvSpPr/>
          <p:nvPr/>
        </p:nvSpPr>
        <p:spPr>
          <a:xfrm>
            <a:off x="457200" y="457200"/>
            <a:ext cx="173736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239" name="Google Shape;239;p33" title="Unbenannt-3-01.png"/>
          <p:cNvPicPr preferRelativeResize="0"/>
          <p:nvPr/>
        </p:nvPicPr>
        <p:blipFill rotWithShape="1">
          <a:blip r:embed="rId2">
            <a:alphaModFix/>
          </a:blip>
          <a:srcRect b="4437" l="2499" r="2499" t="4446"/>
          <a:stretch/>
        </p:blipFill>
        <p:spPr>
          <a:xfrm>
            <a:off x="457200" y="457200"/>
            <a:ext cx="17373600" cy="93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>
            <p:ph idx="1" type="subTitle"/>
          </p:nvPr>
        </p:nvSpPr>
        <p:spPr>
          <a:xfrm>
            <a:off x="988038" y="2543400"/>
            <a:ext cx="16311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41" name="Google Shape;241;p33"/>
          <p:cNvSpPr txBox="1"/>
          <p:nvPr>
            <p:ph type="title"/>
          </p:nvPr>
        </p:nvSpPr>
        <p:spPr>
          <a:xfrm>
            <a:off x="988038" y="990600"/>
            <a:ext cx="163119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0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anding + Title" type="title">
  <p:cSld name="TITL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9" name="Google Shape;249;p36" title="lawpilots_logo_animation_no_loop.gif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05500" y="1971750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>
            <p:ph type="title"/>
          </p:nvPr>
        </p:nvSpPr>
        <p:spPr>
          <a:xfrm>
            <a:off x="988025" y="4481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6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37"/>
          <p:cNvSpPr txBox="1"/>
          <p:nvPr>
            <p:ph type="title"/>
          </p:nvPr>
        </p:nvSpPr>
        <p:spPr>
          <a:xfrm>
            <a:off x="988025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37"/>
          <p:cNvSpPr/>
          <p:nvPr/>
        </p:nvSpPr>
        <p:spPr>
          <a:xfrm>
            <a:off x="988025" y="25434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6" name="Google Shape;256;p37"/>
          <p:cNvSpPr txBox="1"/>
          <p:nvPr>
            <p:ph idx="1" type="subTitle"/>
          </p:nvPr>
        </p:nvSpPr>
        <p:spPr>
          <a:xfrm>
            <a:off x="2118000" y="25434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57" name="Google Shape;257;p37"/>
          <p:cNvSpPr/>
          <p:nvPr/>
        </p:nvSpPr>
        <p:spPr>
          <a:xfrm>
            <a:off x="988025" y="38001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2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58" name="Google Shape;258;p37"/>
          <p:cNvSpPr txBox="1"/>
          <p:nvPr>
            <p:ph idx="2" type="subTitle"/>
          </p:nvPr>
        </p:nvSpPr>
        <p:spPr>
          <a:xfrm>
            <a:off x="2118000" y="38001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59" name="Google Shape;259;p37"/>
          <p:cNvSpPr/>
          <p:nvPr/>
        </p:nvSpPr>
        <p:spPr>
          <a:xfrm>
            <a:off x="988025" y="50568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3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0" name="Google Shape;260;p37"/>
          <p:cNvSpPr txBox="1"/>
          <p:nvPr>
            <p:ph idx="3" type="subTitle"/>
          </p:nvPr>
        </p:nvSpPr>
        <p:spPr>
          <a:xfrm>
            <a:off x="2118000" y="50568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61" name="Google Shape;261;p37"/>
          <p:cNvSpPr/>
          <p:nvPr/>
        </p:nvSpPr>
        <p:spPr>
          <a:xfrm>
            <a:off x="988025" y="63135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4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2" name="Google Shape;262;p37"/>
          <p:cNvSpPr txBox="1"/>
          <p:nvPr>
            <p:ph idx="4" type="subTitle"/>
          </p:nvPr>
        </p:nvSpPr>
        <p:spPr>
          <a:xfrm>
            <a:off x="2118000" y="63135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63" name="Google Shape;263;p37"/>
          <p:cNvSpPr/>
          <p:nvPr/>
        </p:nvSpPr>
        <p:spPr>
          <a:xfrm>
            <a:off x="988025" y="75702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5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4" name="Google Shape;264;p37"/>
          <p:cNvSpPr txBox="1"/>
          <p:nvPr>
            <p:ph idx="5" type="subTitle"/>
          </p:nvPr>
        </p:nvSpPr>
        <p:spPr>
          <a:xfrm>
            <a:off x="2118000" y="75702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65" name="Google Shape;265;p37"/>
          <p:cNvSpPr/>
          <p:nvPr/>
        </p:nvSpPr>
        <p:spPr>
          <a:xfrm>
            <a:off x="9901025" y="25434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6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6" name="Google Shape;266;p37"/>
          <p:cNvSpPr txBox="1"/>
          <p:nvPr>
            <p:ph idx="6" type="subTitle"/>
          </p:nvPr>
        </p:nvSpPr>
        <p:spPr>
          <a:xfrm>
            <a:off x="11031000" y="25434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67" name="Google Shape;267;p37"/>
          <p:cNvSpPr/>
          <p:nvPr/>
        </p:nvSpPr>
        <p:spPr>
          <a:xfrm>
            <a:off x="9901025" y="38001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7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68" name="Google Shape;268;p37"/>
          <p:cNvSpPr txBox="1"/>
          <p:nvPr>
            <p:ph idx="7" type="subTitle"/>
          </p:nvPr>
        </p:nvSpPr>
        <p:spPr>
          <a:xfrm>
            <a:off x="11031000" y="38001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69" name="Google Shape;269;p37"/>
          <p:cNvSpPr/>
          <p:nvPr/>
        </p:nvSpPr>
        <p:spPr>
          <a:xfrm>
            <a:off x="9901025" y="50568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8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0" name="Google Shape;270;p37"/>
          <p:cNvSpPr txBox="1"/>
          <p:nvPr>
            <p:ph idx="8" type="subTitle"/>
          </p:nvPr>
        </p:nvSpPr>
        <p:spPr>
          <a:xfrm>
            <a:off x="11031000" y="50568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71" name="Google Shape;271;p37"/>
          <p:cNvSpPr/>
          <p:nvPr/>
        </p:nvSpPr>
        <p:spPr>
          <a:xfrm>
            <a:off x="9901025" y="63135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9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2" name="Google Shape;272;p37"/>
          <p:cNvSpPr txBox="1"/>
          <p:nvPr>
            <p:ph idx="9" type="subTitle"/>
          </p:nvPr>
        </p:nvSpPr>
        <p:spPr>
          <a:xfrm>
            <a:off x="11031000" y="63135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73" name="Google Shape;273;p37"/>
          <p:cNvSpPr/>
          <p:nvPr/>
        </p:nvSpPr>
        <p:spPr>
          <a:xfrm>
            <a:off x="9901025" y="7570200"/>
            <a:ext cx="7995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10</a:t>
            </a:r>
            <a:endParaRPr b="1" sz="2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4" name="Google Shape;274;p37"/>
          <p:cNvSpPr txBox="1"/>
          <p:nvPr>
            <p:ph idx="13" type="subTitle"/>
          </p:nvPr>
        </p:nvSpPr>
        <p:spPr>
          <a:xfrm>
            <a:off x="11031000" y="7570200"/>
            <a:ext cx="62664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75" name="Google Shape;275;p37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Image" type="secHead">
  <p:cSld name="SECTION_HEADER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 title="iStock-1896988382_expanded.jpg"/>
          <p:cNvPicPr preferRelativeResize="0"/>
          <p:nvPr/>
        </p:nvPicPr>
        <p:blipFill rotWithShape="1">
          <a:blip r:embed="rId2">
            <a:alphaModFix/>
          </a:blip>
          <a:srcRect b="0" l="14466" r="4720" t="799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/>
          <p:nvPr/>
        </p:nvSpPr>
        <p:spPr>
          <a:xfrm>
            <a:off x="457200" y="457200"/>
            <a:ext cx="7285200" cy="9372600"/>
          </a:xfrm>
          <a:prstGeom prst="roundRect">
            <a:avLst>
              <a:gd fmla="val 3101" name="adj"/>
            </a:avLst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9" name="Google Shape;279;p38"/>
          <p:cNvSpPr txBox="1"/>
          <p:nvPr>
            <p:ph type="title"/>
          </p:nvPr>
        </p:nvSpPr>
        <p:spPr>
          <a:xfrm>
            <a:off x="914400" y="990600"/>
            <a:ext cx="63708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8"/>
          <p:cNvSpPr txBox="1"/>
          <p:nvPr>
            <p:ph idx="1" type="subTitle"/>
          </p:nvPr>
        </p:nvSpPr>
        <p:spPr>
          <a:xfrm>
            <a:off x="914400" y="2543400"/>
            <a:ext cx="63708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ublic Sans Medium"/>
              <a:buNone/>
              <a:defRPr sz="30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81" name="Google Shape;281;p38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Box">
  <p:cSld name="CUSTOM_3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9" title="iStock-2211808698_expanded.jpg"/>
          <p:cNvPicPr preferRelativeResize="0"/>
          <p:nvPr/>
        </p:nvPicPr>
        <p:blipFill rotWithShape="1">
          <a:blip r:embed="rId2">
            <a:alphaModFix/>
          </a:blip>
          <a:srcRect b="2537" l="21492" r="3020" t="4544"/>
          <a:stretch/>
        </p:blipFill>
        <p:spPr>
          <a:xfrm flipH="1"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9"/>
          <p:cNvSpPr/>
          <p:nvPr/>
        </p:nvSpPr>
        <p:spPr>
          <a:xfrm>
            <a:off x="10545600" y="457200"/>
            <a:ext cx="7285200" cy="9372600"/>
          </a:xfrm>
          <a:prstGeom prst="roundRect">
            <a:avLst>
              <a:gd fmla="val 3101" name="adj"/>
            </a:avLst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85" name="Google Shape;285;p39"/>
          <p:cNvSpPr txBox="1"/>
          <p:nvPr>
            <p:ph type="title"/>
          </p:nvPr>
        </p:nvSpPr>
        <p:spPr>
          <a:xfrm>
            <a:off x="11002800" y="990600"/>
            <a:ext cx="63708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9"/>
          <p:cNvSpPr txBox="1"/>
          <p:nvPr>
            <p:ph idx="1" type="subTitle"/>
          </p:nvPr>
        </p:nvSpPr>
        <p:spPr>
          <a:xfrm>
            <a:off x="11002800" y="2543400"/>
            <a:ext cx="63708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ublic Sans Medium"/>
              <a:buNone/>
              <a:defRPr sz="30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87" name="Google Shape;287;p39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Text Box" type="tx">
  <p:cSld name="TITLE_AND_BOD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7D9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7D9F7"/>
              </a:solidFill>
            </a:endParaRPr>
          </a:p>
        </p:txBody>
      </p:sp>
      <p:sp>
        <p:nvSpPr>
          <p:cNvPr id="290" name="Google Shape;290;p40"/>
          <p:cNvSpPr/>
          <p:nvPr/>
        </p:nvSpPr>
        <p:spPr>
          <a:xfrm>
            <a:off x="457200" y="457200"/>
            <a:ext cx="84582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1" name="Google Shape;291;p40"/>
          <p:cNvSpPr txBox="1"/>
          <p:nvPr>
            <p:ph type="title"/>
          </p:nvPr>
        </p:nvSpPr>
        <p:spPr>
          <a:xfrm>
            <a:off x="988014" y="990600"/>
            <a:ext cx="7396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0"/>
          <p:cNvSpPr txBox="1"/>
          <p:nvPr>
            <p:ph idx="1" type="subTitle"/>
          </p:nvPr>
        </p:nvSpPr>
        <p:spPr>
          <a:xfrm>
            <a:off x="988014" y="2543400"/>
            <a:ext cx="7396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93" name="Google Shape;293;p40"/>
          <p:cNvSpPr/>
          <p:nvPr/>
        </p:nvSpPr>
        <p:spPr>
          <a:xfrm>
            <a:off x="9372600" y="457200"/>
            <a:ext cx="84582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94" name="Google Shape;294;p40"/>
          <p:cNvSpPr txBox="1"/>
          <p:nvPr>
            <p:ph idx="2" type="title"/>
          </p:nvPr>
        </p:nvSpPr>
        <p:spPr>
          <a:xfrm>
            <a:off x="9903414" y="990600"/>
            <a:ext cx="7396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9pPr>
          </a:lstStyle>
          <a:p/>
        </p:txBody>
      </p:sp>
      <p:sp>
        <p:nvSpPr>
          <p:cNvPr id="295" name="Google Shape;295;p40"/>
          <p:cNvSpPr txBox="1"/>
          <p:nvPr>
            <p:ph idx="3" type="subTitle"/>
          </p:nvPr>
        </p:nvSpPr>
        <p:spPr>
          <a:xfrm>
            <a:off x="9903414" y="2543400"/>
            <a:ext cx="7396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296" name="Google Shape;296;p4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ontinuous Text">
  <p:cSld name="CUSTOM_2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7D9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p41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0" name="Google Shape;300;p41" title="Unbenannt-3-01.png"/>
          <p:cNvPicPr preferRelativeResize="0"/>
          <p:nvPr/>
        </p:nvPicPr>
        <p:blipFill rotWithShape="1">
          <a:blip r:embed="rId2">
            <a:alphaModFix/>
          </a:blip>
          <a:srcRect b="11543" l="0" r="0" t="8355"/>
          <a:stretch/>
        </p:blipFill>
        <p:spPr>
          <a:xfrm>
            <a:off x="0" y="2046900"/>
            <a:ext cx="18288000" cy="82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1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1"/>
          <p:cNvSpPr txBox="1"/>
          <p:nvPr>
            <p:ph idx="1" type="subTitle"/>
          </p:nvPr>
        </p:nvSpPr>
        <p:spPr>
          <a:xfrm>
            <a:off x="988049" y="2543400"/>
            <a:ext cx="16309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03" name="Google Shape;303;p41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um Continuous Text + Lucy">
  <p:cSld name="CUSTOM_2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6" name="Google Shape;306;p42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2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08" name="Google Shape;308;p42" title="Luc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2058" y="2543400"/>
            <a:ext cx="4595491" cy="7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2"/>
          <p:cNvSpPr txBox="1"/>
          <p:nvPr>
            <p:ph idx="1" type="subTitle"/>
          </p:nvPr>
        </p:nvSpPr>
        <p:spPr>
          <a:xfrm>
            <a:off x="988050" y="2543400"/>
            <a:ext cx="10725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500"/>
              <a:buFont typeface="Public Sans Medium"/>
              <a:buNone/>
              <a:defRPr sz="25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10" name="Google Shape;310;p42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Box">
  <p:cSld name="CUSTOM_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title="iStock-2211808698_expanded.jpg"/>
          <p:cNvPicPr preferRelativeResize="0"/>
          <p:nvPr/>
        </p:nvPicPr>
        <p:blipFill rotWithShape="1">
          <a:blip r:embed="rId2">
            <a:alphaModFix/>
          </a:blip>
          <a:srcRect b="2537" l="21492" r="3020" t="4544"/>
          <a:stretch/>
        </p:blipFill>
        <p:spPr>
          <a:xfrm flipH="1"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10545600" y="457200"/>
            <a:ext cx="7285200" cy="9372600"/>
          </a:xfrm>
          <a:prstGeom prst="roundRect">
            <a:avLst>
              <a:gd fmla="val 3101" name="adj"/>
            </a:avLst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1002800" y="990600"/>
            <a:ext cx="63708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11002800" y="2543400"/>
            <a:ext cx="63708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ublic Sans Medium"/>
              <a:buNone/>
              <a:defRPr sz="30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Public Sans Medium"/>
              <a:buNone/>
              <a:defRPr sz="3000"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 Continuous Text + Lucy">
  <p:cSld name="CUSTOM_2_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3" name="Google Shape;313;p43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 txBox="1"/>
          <p:nvPr>
            <p:ph idx="1" type="subTitle"/>
          </p:nvPr>
        </p:nvSpPr>
        <p:spPr>
          <a:xfrm>
            <a:off x="988050" y="2543400"/>
            <a:ext cx="10725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15" name="Google Shape;315;p43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6" name="Google Shape;316;p43" title="Luc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2058" y="2543400"/>
            <a:ext cx="4595491" cy="7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3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Image + Text Box">
  <p:cSld name="CUSTOM_4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4" title="iStock-1150572102_expanded.jpg"/>
          <p:cNvPicPr preferRelativeResize="0"/>
          <p:nvPr/>
        </p:nvPicPr>
        <p:blipFill rotWithShape="1">
          <a:blip r:embed="rId2">
            <a:alphaModFix/>
          </a:blip>
          <a:srcRect b="7374" l="1038" r="1038" t="7374"/>
          <a:stretch/>
        </p:blipFill>
        <p:spPr>
          <a:xfrm>
            <a:off x="0" y="0"/>
            <a:ext cx="1865970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4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6000"/>
              <a:buFont typeface="Public Sans"/>
              <a:buNone/>
              <a:defRPr b="1" sz="6000">
                <a:solidFill>
                  <a:srgbClr val="262B57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44"/>
          <p:cNvSpPr/>
          <p:nvPr/>
        </p:nvSpPr>
        <p:spPr>
          <a:xfrm>
            <a:off x="988050" y="2543400"/>
            <a:ext cx="5075400" cy="66768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2" name="Google Shape;322;p44"/>
          <p:cNvSpPr/>
          <p:nvPr/>
        </p:nvSpPr>
        <p:spPr>
          <a:xfrm>
            <a:off x="12222100" y="2543400"/>
            <a:ext cx="5075400" cy="66768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3" name="Google Shape;323;p44"/>
          <p:cNvSpPr txBox="1"/>
          <p:nvPr>
            <p:ph idx="1" type="subTitle"/>
          </p:nvPr>
        </p:nvSpPr>
        <p:spPr>
          <a:xfrm>
            <a:off x="1445250" y="3000600"/>
            <a:ext cx="41610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2000"/>
              <a:buFont typeface="Public Sans Medium"/>
              <a:buNone/>
              <a:defRPr sz="2000"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24" name="Google Shape;324;p44"/>
          <p:cNvSpPr txBox="1"/>
          <p:nvPr>
            <p:ph idx="2" type="subTitle"/>
          </p:nvPr>
        </p:nvSpPr>
        <p:spPr>
          <a:xfrm>
            <a:off x="12679300" y="3000600"/>
            <a:ext cx="41610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2000"/>
              <a:buFont typeface="Public Sans Medium"/>
              <a:buNone/>
              <a:defRPr sz="2000"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25" name="Google Shape;325;p44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ontinuous Text + Image">
  <p:cSld name="CUSTOM_5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8" name="Google Shape;328;p45" title="AboutUs_Hero.jpg"/>
          <p:cNvPicPr preferRelativeResize="0"/>
          <p:nvPr/>
        </p:nvPicPr>
        <p:blipFill rotWithShape="1">
          <a:blip r:embed="rId2">
            <a:alphaModFix/>
          </a:blip>
          <a:srcRect b="0" l="18364" r="16815" t="0"/>
          <a:stretch/>
        </p:blipFill>
        <p:spPr>
          <a:xfrm>
            <a:off x="9142800" y="0"/>
            <a:ext cx="9145199" cy="102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 txBox="1"/>
          <p:nvPr>
            <p:ph type="title"/>
          </p:nvPr>
        </p:nvSpPr>
        <p:spPr>
          <a:xfrm>
            <a:off x="914400" y="990600"/>
            <a:ext cx="73140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None/>
              <a:defRPr>
                <a:solidFill>
                  <a:srgbClr val="605ADD"/>
                </a:solidFill>
              </a:defRPr>
            </a:lvl9pPr>
          </a:lstStyle>
          <a:p/>
        </p:txBody>
      </p:sp>
      <p:sp>
        <p:nvSpPr>
          <p:cNvPr id="330" name="Google Shape;330;p45"/>
          <p:cNvSpPr txBox="1"/>
          <p:nvPr>
            <p:ph idx="1" type="subTitle"/>
          </p:nvPr>
        </p:nvSpPr>
        <p:spPr>
          <a:xfrm>
            <a:off x="914400" y="2543400"/>
            <a:ext cx="73140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Public Sans Medium"/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31" name="Google Shape;331;p45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ro + Lucy">
  <p:cSld name="CUSTOM_6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46"/>
          <p:cNvSpPr txBox="1"/>
          <p:nvPr/>
        </p:nvSpPr>
        <p:spPr>
          <a:xfrm>
            <a:off x="988025" y="2543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chemeClr val="lt1"/>
                </a:solidFill>
              </a:rPr>
              <a:t>Thank you for your time!</a:t>
            </a:r>
            <a:endParaRPr b="1" sz="6000">
              <a:solidFill>
                <a:schemeClr val="lt1"/>
              </a:solidFill>
            </a:endParaRPr>
          </a:p>
        </p:txBody>
      </p:sp>
      <p:pic>
        <p:nvPicPr>
          <p:cNvPr id="335" name="Google Shape;335;p46" title="Unbenannt-2-01.png"/>
          <p:cNvPicPr preferRelativeResize="0"/>
          <p:nvPr/>
        </p:nvPicPr>
        <p:blipFill rotWithShape="1">
          <a:blip r:embed="rId2">
            <a:alphaModFix/>
          </a:blip>
          <a:srcRect b="15590" l="0" r="0" t="0"/>
          <a:stretch/>
        </p:blipFill>
        <p:spPr>
          <a:xfrm>
            <a:off x="11677000" y="2543400"/>
            <a:ext cx="5620551" cy="77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6" title="lawpilots_logo_animation_no_loo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100" y="7593475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6"/>
          <p:cNvSpPr txBox="1"/>
          <p:nvPr/>
        </p:nvSpPr>
        <p:spPr>
          <a:xfrm>
            <a:off x="988025" y="8804700"/>
            <a:ext cx="792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lawpilots GmbH, ℅ Indy by Industrious, Eichhornstraße 3, 10785 Berlin, Germany</a:t>
            </a:r>
            <a:endParaRPr sz="1500"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338" name="Google Shape;338;p46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 Continuous Text + Raster">
  <p:cSld name="CUSTOM_7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7" title="Unbenannt-3-0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7"/>
          <p:cNvSpPr txBox="1"/>
          <p:nvPr>
            <p:ph idx="1" type="subTitle"/>
          </p:nvPr>
        </p:nvSpPr>
        <p:spPr>
          <a:xfrm>
            <a:off x="988050" y="2543400"/>
            <a:ext cx="16309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42" name="Google Shape;342;p47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47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Long Continuous Text 1">
  <p:cSld name="CUSTOM_8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8" title="iStock-2259656468_expanded.jpg"/>
          <p:cNvPicPr preferRelativeResize="0"/>
          <p:nvPr/>
        </p:nvPicPr>
        <p:blipFill rotWithShape="1">
          <a:blip r:embed="rId2">
            <a:alphaModFix/>
          </a:blip>
          <a:srcRect b="41046" l="0" r="0" t="14139"/>
          <a:stretch/>
        </p:blipFill>
        <p:spPr>
          <a:xfrm flipH="1">
            <a:off x="0" y="0"/>
            <a:ext cx="18288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8"/>
          <p:cNvSpPr/>
          <p:nvPr/>
        </p:nvSpPr>
        <p:spPr>
          <a:xfrm rot="-5400000">
            <a:off x="3982050" y="-3982325"/>
            <a:ext cx="4093200" cy="12057000"/>
          </a:xfrm>
          <a:prstGeom prst="rect">
            <a:avLst/>
          </a:prstGeom>
          <a:gradFill>
            <a:gsLst>
              <a:gs pos="0">
                <a:srgbClr val="262B5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8"/>
          <p:cNvSpPr txBox="1"/>
          <p:nvPr>
            <p:ph idx="1" type="subTitle"/>
          </p:nvPr>
        </p:nvSpPr>
        <p:spPr>
          <a:xfrm>
            <a:off x="988050" y="5151775"/>
            <a:ext cx="163095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48" name="Google Shape;348;p48"/>
          <p:cNvSpPr txBox="1"/>
          <p:nvPr>
            <p:ph type="title"/>
          </p:nvPr>
        </p:nvSpPr>
        <p:spPr>
          <a:xfrm>
            <a:off x="988050" y="990600"/>
            <a:ext cx="9679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48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Long Continuous Text 2">
  <p:cSld name="CUSTOM_8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9" title="iStock-2189895442.jpg"/>
          <p:cNvPicPr preferRelativeResize="0"/>
          <p:nvPr/>
        </p:nvPicPr>
        <p:blipFill rotWithShape="1">
          <a:blip r:embed="rId2">
            <a:alphaModFix/>
          </a:blip>
          <a:srcRect b="23604" l="0" r="0" t="46215"/>
          <a:stretch/>
        </p:blipFill>
        <p:spPr>
          <a:xfrm flipH="1">
            <a:off x="0" y="0"/>
            <a:ext cx="18288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9"/>
          <p:cNvSpPr/>
          <p:nvPr/>
        </p:nvSpPr>
        <p:spPr>
          <a:xfrm rot="-5400000">
            <a:off x="3982050" y="-3982325"/>
            <a:ext cx="4093200" cy="12057000"/>
          </a:xfrm>
          <a:prstGeom prst="rect">
            <a:avLst/>
          </a:prstGeom>
          <a:gradFill>
            <a:gsLst>
              <a:gs pos="0">
                <a:srgbClr val="262B57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9"/>
          <p:cNvSpPr txBox="1"/>
          <p:nvPr>
            <p:ph idx="1" type="subTitle"/>
          </p:nvPr>
        </p:nvSpPr>
        <p:spPr>
          <a:xfrm>
            <a:off x="988050" y="5151775"/>
            <a:ext cx="163095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54" name="Google Shape;354;p49"/>
          <p:cNvSpPr txBox="1"/>
          <p:nvPr>
            <p:ph type="title"/>
          </p:nvPr>
        </p:nvSpPr>
        <p:spPr>
          <a:xfrm>
            <a:off x="988050" y="990600"/>
            <a:ext cx="9679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ublic Sans"/>
              <a:buNone/>
              <a:defRPr b="1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49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aster Text Box">
  <p:cSld name="CUSTOM_9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50"/>
          <p:cNvSpPr/>
          <p:nvPr/>
        </p:nvSpPr>
        <p:spPr>
          <a:xfrm>
            <a:off x="457200" y="457200"/>
            <a:ext cx="173736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359" name="Google Shape;359;p50" title="Unbenannt-3-01.png"/>
          <p:cNvPicPr preferRelativeResize="0"/>
          <p:nvPr/>
        </p:nvPicPr>
        <p:blipFill rotWithShape="1">
          <a:blip r:embed="rId2">
            <a:alphaModFix/>
          </a:blip>
          <a:srcRect b="4437" l="2499" r="2499" t="4446"/>
          <a:stretch/>
        </p:blipFill>
        <p:spPr>
          <a:xfrm>
            <a:off x="457200" y="457200"/>
            <a:ext cx="17373600" cy="937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0"/>
          <p:cNvSpPr txBox="1"/>
          <p:nvPr>
            <p:ph idx="1" type="subTitle"/>
          </p:nvPr>
        </p:nvSpPr>
        <p:spPr>
          <a:xfrm>
            <a:off x="988038" y="2543400"/>
            <a:ext cx="16311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361" name="Google Shape;361;p50"/>
          <p:cNvSpPr txBox="1"/>
          <p:nvPr>
            <p:ph type="title"/>
          </p:nvPr>
        </p:nvSpPr>
        <p:spPr>
          <a:xfrm>
            <a:off x="988038" y="990600"/>
            <a:ext cx="163119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5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0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Text Box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7D9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7D9F7"/>
              </a:solidFill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457200" y="457200"/>
            <a:ext cx="84582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988014" y="990600"/>
            <a:ext cx="7396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988014" y="2543400"/>
            <a:ext cx="7396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53" name="Google Shape;53;p6"/>
          <p:cNvSpPr/>
          <p:nvPr/>
        </p:nvSpPr>
        <p:spPr>
          <a:xfrm>
            <a:off x="9372600" y="457200"/>
            <a:ext cx="8458200" cy="93726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54" name="Google Shape;54;p6"/>
          <p:cNvSpPr txBox="1"/>
          <p:nvPr>
            <p:ph idx="2" type="title"/>
          </p:nvPr>
        </p:nvSpPr>
        <p:spPr>
          <a:xfrm>
            <a:off x="9903414" y="990600"/>
            <a:ext cx="7396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None/>
              <a:defRPr>
                <a:solidFill>
                  <a:srgbClr val="262B57"/>
                </a:solidFill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3" type="subTitle"/>
          </p:nvPr>
        </p:nvSpPr>
        <p:spPr>
          <a:xfrm>
            <a:off x="9903414" y="2543400"/>
            <a:ext cx="7396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Continuous Text">
  <p:cSld name="CUSTOM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D7D9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7" title="Unbenannt-3-01.png"/>
          <p:cNvPicPr preferRelativeResize="0"/>
          <p:nvPr/>
        </p:nvPicPr>
        <p:blipFill rotWithShape="1">
          <a:blip r:embed="rId2">
            <a:alphaModFix/>
          </a:blip>
          <a:srcRect b="11543" l="0" r="0" t="8355"/>
          <a:stretch/>
        </p:blipFill>
        <p:spPr>
          <a:xfrm>
            <a:off x="0" y="2046900"/>
            <a:ext cx="18288000" cy="82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" type="subTitle"/>
          </p:nvPr>
        </p:nvSpPr>
        <p:spPr>
          <a:xfrm>
            <a:off x="988049" y="2543400"/>
            <a:ext cx="163095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3000"/>
              <a:buFont typeface="Public Sans Medium"/>
              <a:buNone/>
              <a:defRPr sz="3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um Continuous Text + Lucy">
  <p:cSld name="CUSTOM_2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" name="Google Shape;68;p8" title="Luc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2058" y="2543400"/>
            <a:ext cx="4595491" cy="7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988050" y="2543400"/>
            <a:ext cx="10725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500"/>
              <a:buFont typeface="Public Sans Medium"/>
              <a:buNone/>
              <a:defRPr sz="25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ng Continuous Text + Lucy">
  <p:cSld name="CUSTOM_2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3F4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0" y="0"/>
            <a:ext cx="18288000" cy="20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 txBox="1"/>
          <p:nvPr>
            <p:ph idx="1" type="subTitle"/>
          </p:nvPr>
        </p:nvSpPr>
        <p:spPr>
          <a:xfrm>
            <a:off x="988050" y="2543400"/>
            <a:ext cx="10725900" cy="6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2000"/>
              <a:buFont typeface="Public Sans Medium"/>
              <a:buNone/>
              <a:defRPr sz="2000"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1400"/>
              <a:buFont typeface="Public Sans Medium"/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6000"/>
              <a:buFont typeface="Public Sans"/>
              <a:buNone/>
              <a:defRPr b="1" sz="6000">
                <a:solidFill>
                  <a:srgbClr val="605AD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6" name="Google Shape;76;p9" title="Luc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02058" y="2543400"/>
            <a:ext cx="4595491" cy="77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rgbClr val="262B57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ox + Image + Text Box">
  <p:cSld name="CUSTOM_4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title="iStock-1150572102_expanded.jpg"/>
          <p:cNvPicPr preferRelativeResize="0"/>
          <p:nvPr/>
        </p:nvPicPr>
        <p:blipFill rotWithShape="1">
          <a:blip r:embed="rId2">
            <a:alphaModFix/>
          </a:blip>
          <a:srcRect b="7374" l="1038" r="1038" t="7374"/>
          <a:stretch/>
        </p:blipFill>
        <p:spPr>
          <a:xfrm>
            <a:off x="0" y="0"/>
            <a:ext cx="1865970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>
            <p:ph type="title"/>
          </p:nvPr>
        </p:nvSpPr>
        <p:spPr>
          <a:xfrm>
            <a:off x="988050" y="4572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B57"/>
              </a:buClr>
              <a:buSzPts val="6000"/>
              <a:buFont typeface="Public Sans"/>
              <a:buNone/>
              <a:defRPr b="1" sz="6000">
                <a:solidFill>
                  <a:srgbClr val="262B57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988050" y="2543400"/>
            <a:ext cx="5075400" cy="66768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12222100" y="2543400"/>
            <a:ext cx="5075400" cy="6676800"/>
          </a:xfrm>
          <a:prstGeom prst="roundRect">
            <a:avLst>
              <a:gd fmla="val 310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3" name="Google Shape;83;p10"/>
          <p:cNvSpPr txBox="1"/>
          <p:nvPr>
            <p:ph idx="1" type="subTitle"/>
          </p:nvPr>
        </p:nvSpPr>
        <p:spPr>
          <a:xfrm>
            <a:off x="1445250" y="3000600"/>
            <a:ext cx="41610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2000"/>
              <a:buFont typeface="Public Sans Medium"/>
              <a:buNone/>
              <a:defRPr sz="2000"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2" type="subTitle"/>
          </p:nvPr>
        </p:nvSpPr>
        <p:spPr>
          <a:xfrm>
            <a:off x="12679300" y="3000600"/>
            <a:ext cx="41610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2000"/>
              <a:buFont typeface="Public Sans Medium"/>
              <a:buNone/>
              <a:defRPr sz="2000"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05ADD"/>
              </a:buClr>
              <a:buSzPts val="1400"/>
              <a:buFont typeface="Public Sans Medium"/>
              <a:buNone/>
              <a:defRPr>
                <a:solidFill>
                  <a:srgbClr val="605ADD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4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3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625" lIns="167625" spcFirstLastPara="1" rIns="167625" wrap="square" tIns="167625">
            <a:noAutofit/>
          </a:bodyPr>
          <a:lstStyle>
            <a:lvl1pPr lvl="0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buNone/>
              <a:defRPr sz="2000">
                <a:solidFill>
                  <a:schemeClr val="tx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2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70" name="Google Shape;370;p5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71" name="Google Shape;371;p52" title="lawpilots_logo_animation_no_loop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500" y="1971750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 txBox="1"/>
          <p:nvPr>
            <p:ph type="title"/>
          </p:nvPr>
        </p:nvSpPr>
        <p:spPr>
          <a:xfrm>
            <a:off x="988025" y="4481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Was Arbeitgeber jetzt über Entgelttransparenz wissen müssen.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Handlungsempfehlungen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4069080"/>
            <a:ext cx="16915942" cy="1440180"/>
          </a:xfrm>
          <a:prstGeom prst="roundRect">
            <a:avLst>
              <a:gd name="adj" fmla="val 7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Rounded Rectangle 496"/>
          <p:cNvSpPr/>
          <p:nvPr/>
        </p:nvSpPr>
        <p:spPr>
          <a:xfrm>
            <a:off x="1097280" y="4315968"/>
            <a:ext cx="960119" cy="960119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TextBox 497"/>
          <p:cNvSpPr txBox="1"/>
          <p:nvPr/>
        </p:nvSpPr>
        <p:spPr>
          <a:xfrm>
            <a:off x="1097280" y="4315968"/>
            <a:ext cx="960119" cy="96011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2100" b="1">
                <a:solidFill>
                  <a:srgbClr val="605ADD"/>
                </a:solidFill>
                <a:latin typeface="JetBrains Mono"/>
              </a:rPr>
              <a:t>01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2331720" y="4233672"/>
            <a:ext cx="13716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100" b="1">
                <a:solidFill>
                  <a:srgbClr val="212529"/>
                </a:solidFill>
                <a:latin typeface="Manrope"/>
              </a:rPr>
              <a:t>Pay Audit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2331720" y="4754880"/>
            <a:ext cx="14813280" cy="82295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75" b="0">
                <a:solidFill>
                  <a:srgbClr val="55585B"/>
                </a:solidFill>
                <a:latin typeface="Manrope"/>
              </a:rPr>
              <a:t>Entgeltstruktur jetzt auf gleiche &amp; gleichwertige Tätigkeiten analysieren — vor Inkrafttreten der Berichtspflicht.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685800" y="5687568"/>
            <a:ext cx="16915942" cy="1440180"/>
          </a:xfrm>
          <a:prstGeom prst="roundRect">
            <a:avLst>
              <a:gd name="adj" fmla="val 7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Rounded Rectangle 501"/>
          <p:cNvSpPr/>
          <p:nvPr/>
        </p:nvSpPr>
        <p:spPr>
          <a:xfrm>
            <a:off x="1097280" y="5934456"/>
            <a:ext cx="960119" cy="960119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1097280" y="5934456"/>
            <a:ext cx="960119" cy="96011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2100" b="1">
                <a:solidFill>
                  <a:srgbClr val="605ADD"/>
                </a:solidFill>
                <a:latin typeface="JetBrains Mono"/>
              </a:rPr>
              <a:t>02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331720" y="5852160"/>
            <a:ext cx="13716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100" b="1">
                <a:solidFill>
                  <a:srgbClr val="212529"/>
                </a:solidFill>
                <a:latin typeface="Manrope"/>
              </a:rPr>
              <a:t>Job Architecture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2331720" y="6373368"/>
            <a:ext cx="14813280" cy="82295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75" b="0">
                <a:solidFill>
                  <a:srgbClr val="55585B"/>
                </a:solidFill>
                <a:latin typeface="Manrope"/>
              </a:rPr>
              <a:t>Tätigkeits­bewertungs­system mit objektiven, geschlechtsneutralen Kriterien (Anforderungen, Verantwortung, Bedingungen) etablieren.</a:t>
            </a:r>
          </a:p>
        </p:txBody>
      </p:sp>
      <p:sp>
        <p:nvSpPr>
          <p:cNvPr id="506" name="Rounded Rectangle 505"/>
          <p:cNvSpPr/>
          <p:nvPr/>
        </p:nvSpPr>
        <p:spPr>
          <a:xfrm>
            <a:off x="685800" y="7306056"/>
            <a:ext cx="16915942" cy="1440180"/>
          </a:xfrm>
          <a:prstGeom prst="roundRect">
            <a:avLst>
              <a:gd name="adj" fmla="val 7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Rounded Rectangle 506"/>
          <p:cNvSpPr/>
          <p:nvPr/>
        </p:nvSpPr>
        <p:spPr>
          <a:xfrm>
            <a:off x="1097280" y="7552943"/>
            <a:ext cx="960119" cy="960119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TextBox 507"/>
          <p:cNvSpPr txBox="1"/>
          <p:nvPr/>
        </p:nvSpPr>
        <p:spPr>
          <a:xfrm>
            <a:off x="1097280" y="7552943"/>
            <a:ext cx="960119" cy="96011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2100" b="1">
                <a:solidFill>
                  <a:srgbClr val="605ADD"/>
                </a:solidFill>
                <a:latin typeface="JetBrains Mono"/>
              </a:rPr>
              <a:t>03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2331720" y="7470648"/>
            <a:ext cx="13716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100" b="1">
                <a:solidFill>
                  <a:srgbClr val="212529"/>
                </a:solidFill>
                <a:latin typeface="Manrope"/>
              </a:rPr>
              <a:t>Recruiting anpassen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2331720" y="7991856"/>
            <a:ext cx="14813280" cy="82295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75" b="0">
                <a:solidFill>
                  <a:srgbClr val="55585B"/>
                </a:solidFill>
                <a:latin typeface="Manrope"/>
              </a:rPr>
              <a:t>Gehaltsspannen in Stellen­anzeigen, Prozesse zum Verbot der Gehaltshistorie­abfrage, Bewerber­kommunikation.</a:t>
            </a:r>
          </a:p>
        </p:txBody>
      </p:sp>
      <p:sp>
        <p:nvSpPr>
          <p:cNvPr id="511" name="Rounded Rectangle 510"/>
          <p:cNvSpPr/>
          <p:nvPr/>
        </p:nvSpPr>
        <p:spPr>
          <a:xfrm>
            <a:off x="685800" y="8924543"/>
            <a:ext cx="16915942" cy="1440180"/>
          </a:xfrm>
          <a:prstGeom prst="roundRect">
            <a:avLst>
              <a:gd name="adj" fmla="val 7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Rounded Rectangle 511"/>
          <p:cNvSpPr/>
          <p:nvPr/>
        </p:nvSpPr>
        <p:spPr>
          <a:xfrm>
            <a:off x="1097280" y="9171431"/>
            <a:ext cx="960119" cy="960119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7280" y="9171431"/>
            <a:ext cx="960119" cy="96011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2100" b="1">
                <a:solidFill>
                  <a:srgbClr val="605ADD"/>
                </a:solidFill>
                <a:latin typeface="JetBrains Mono"/>
              </a:rPr>
              <a:t>04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2331720" y="9089136"/>
            <a:ext cx="137160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100" b="1">
                <a:solidFill>
                  <a:srgbClr val="212529"/>
                </a:solidFill>
                <a:latin typeface="Manrope"/>
              </a:rPr>
              <a:t>Governance &amp; Schulung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2331720" y="9610344"/>
            <a:ext cx="14813280" cy="82295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75" b="0">
                <a:solidFill>
                  <a:srgbClr val="55585B"/>
                </a:solidFill>
                <a:latin typeface="Manrope"/>
              </a:rPr>
              <a:t>HR, Führung und BR auf neue Auskunfts- und Informations­pflichten vorbereiten — Dokumentation aufbauen.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Wer im Unternehmen operativ betroffen ist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685800" y="3726180"/>
            <a:ext cx="1714500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Entgelttransparenz ist kein reines HR-Thema. Mehrere Unternehmens­bereiche tragen operative Verantwortung — mit unterschiedlichem Vorbereitungs- und Sensibilisierungs­bedarf.</a:t>
            </a:r>
          </a:p>
        </p:txBody>
      </p:sp>
      <p:sp>
        <p:nvSpPr>
          <p:cNvPr id="497" name="Rounded Rectangle 496"/>
          <p:cNvSpPr/>
          <p:nvPr/>
        </p:nvSpPr>
        <p:spPr>
          <a:xfrm>
            <a:off x="685800" y="4823459"/>
            <a:ext cx="16915942" cy="1440180"/>
          </a:xfrm>
          <a:prstGeom prst="roundRect">
            <a:avLst>
              <a:gd name="adj" fmla="val 5000"/>
            </a:avLst>
          </a:prstGeom>
          <a:solidFill>
            <a:srgbClr val="26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Rounded Rectangle 497"/>
          <p:cNvSpPr/>
          <p:nvPr/>
        </p:nvSpPr>
        <p:spPr>
          <a:xfrm>
            <a:off x="1097280" y="5097780"/>
            <a:ext cx="960119" cy="960119"/>
          </a:xfrm>
          <a:prstGeom prst="roundRect">
            <a:avLst>
              <a:gd name="adj" fmla="val 15000"/>
            </a:avLst>
          </a:prstGeom>
          <a:solidFill>
            <a:srgbClr val="605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1097280" y="5097780"/>
            <a:ext cx="960119" cy="96011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950" b="1">
                <a:solidFill>
                  <a:srgbClr val="FFFFFF"/>
                </a:solidFill>
                <a:latin typeface="JetBrains Mono"/>
              </a:rPr>
              <a:t>GF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2400300" y="5001768"/>
            <a:ext cx="14538959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950" b="1">
                <a:solidFill>
                  <a:srgbClr val="FFFFFF"/>
                </a:solidFill>
                <a:latin typeface="Manrope"/>
              </a:rPr>
              <a:t>Geschäftsführung  ·  Strategischer Rahmen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2400300" y="5481828"/>
            <a:ext cx="14813280" cy="82295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425" b="0">
                <a:solidFill>
                  <a:srgbClr val="FFFFFF"/>
                </a:solidFill>
                <a:latin typeface="Manrope"/>
              </a:rPr>
              <a:t>Setzt Governance, Risikomanagement und Ressourcen. Trägt das Reputations- und Haftungsrisiko bei unzureichender Vorbereitung.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685800" y="6606540"/>
            <a:ext cx="8325612" cy="137160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Rounded Rectangle 502"/>
          <p:cNvSpPr/>
          <p:nvPr/>
        </p:nvSpPr>
        <p:spPr>
          <a:xfrm>
            <a:off x="1028700" y="6949440"/>
            <a:ext cx="685800" cy="685800"/>
          </a:xfrm>
          <a:prstGeom prst="roundRect">
            <a:avLst>
              <a:gd name="adj" fmla="val 20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1028700" y="6949440"/>
            <a:ext cx="685800" cy="6858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605ADD"/>
                </a:solidFill>
                <a:latin typeface="JetBrains Mono"/>
              </a:rPr>
              <a:t>HR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1988819" y="6880860"/>
            <a:ext cx="64465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HR / People &amp; Culture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1988819" y="7360920"/>
            <a:ext cx="67208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8C8F92"/>
                </a:solidFill>
                <a:latin typeface="Manrope"/>
              </a:rPr>
              <a:t>Vergütungs­systematik &amp; Auskunft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9285732" y="6606540"/>
            <a:ext cx="8325612" cy="137160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Rounded Rectangle 507"/>
          <p:cNvSpPr/>
          <p:nvPr/>
        </p:nvSpPr>
        <p:spPr>
          <a:xfrm>
            <a:off x="9628632" y="6949440"/>
            <a:ext cx="685800" cy="685800"/>
          </a:xfrm>
          <a:prstGeom prst="roundRect">
            <a:avLst>
              <a:gd name="adj" fmla="val 20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9628632" y="6949440"/>
            <a:ext cx="685800" cy="6858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605ADD"/>
                </a:solidFill>
                <a:latin typeface="JetBrains Mono"/>
              </a:rPr>
              <a:t>FK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10588751" y="6880860"/>
            <a:ext cx="64465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Führungskräfte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10588751" y="7360920"/>
            <a:ext cx="67208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8C8F92"/>
                </a:solidFill>
                <a:latin typeface="Manrope"/>
              </a:rPr>
              <a:t>Hier entstehen die meisten operativen Risiken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685800" y="8156448"/>
            <a:ext cx="8325612" cy="137160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Rounded Rectangle 512"/>
          <p:cNvSpPr/>
          <p:nvPr/>
        </p:nvSpPr>
        <p:spPr>
          <a:xfrm>
            <a:off x="1028700" y="8499348"/>
            <a:ext cx="685800" cy="685800"/>
          </a:xfrm>
          <a:prstGeom prst="roundRect">
            <a:avLst>
              <a:gd name="adj" fmla="val 20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1028700" y="8499348"/>
            <a:ext cx="685800" cy="6858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605ADD"/>
                </a:solidFill>
                <a:latin typeface="JetBrains Mono"/>
              </a:rPr>
              <a:t>CF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1988819" y="8430768"/>
            <a:ext cx="64465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Controlling / Finance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1988819" y="8910828"/>
            <a:ext cx="67208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8C8F92"/>
                </a:solidFill>
                <a:latin typeface="Manrope"/>
              </a:rPr>
              <a:t>Daten, Reporting, Nachweisfähigkeit</a:t>
            </a:r>
          </a:p>
        </p:txBody>
      </p:sp>
      <p:sp>
        <p:nvSpPr>
          <p:cNvPr id="517" name="Rounded Rectangle 516"/>
          <p:cNvSpPr/>
          <p:nvPr/>
        </p:nvSpPr>
        <p:spPr>
          <a:xfrm>
            <a:off x="9285732" y="8156448"/>
            <a:ext cx="8325612" cy="137160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Rounded Rectangle 517"/>
          <p:cNvSpPr/>
          <p:nvPr/>
        </p:nvSpPr>
        <p:spPr>
          <a:xfrm>
            <a:off x="9628632" y="8499348"/>
            <a:ext cx="685800" cy="685800"/>
          </a:xfrm>
          <a:prstGeom prst="roundRect">
            <a:avLst>
              <a:gd name="adj" fmla="val 20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9628632" y="8499348"/>
            <a:ext cx="685800" cy="6858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605ADD"/>
                </a:solidFill>
                <a:latin typeface="JetBrains Mono"/>
              </a:rPr>
              <a:t>BR</a:t>
            </a:r>
          </a:p>
        </p:txBody>
      </p:sp>
      <p:sp>
        <p:nvSpPr>
          <p:cNvPr id="520" name="TextBox 519"/>
          <p:cNvSpPr txBox="1"/>
          <p:nvPr/>
        </p:nvSpPr>
        <p:spPr>
          <a:xfrm>
            <a:off x="10588751" y="8430768"/>
            <a:ext cx="644652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Betriebsrat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10588751" y="8910828"/>
            <a:ext cx="67208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8C8F92"/>
                </a:solidFill>
                <a:latin typeface="Manrope"/>
              </a:rPr>
              <a:t>Mitbestimmung &amp; Beteiligung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HR / People &amp; Culture — Vergütungssystematik &amp; Auskunft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3931920"/>
            <a:ext cx="2743200" cy="2743200"/>
          </a:xfrm>
          <a:prstGeom prst="roundRect">
            <a:avLst>
              <a:gd name="adj" fmla="val 10000"/>
            </a:avLst>
          </a:prstGeom>
          <a:solidFill>
            <a:srgbClr val="605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685800" y="3931920"/>
            <a:ext cx="2743200" cy="2743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6600" b="1">
                <a:solidFill>
                  <a:srgbClr val="FFFFFF"/>
                </a:solidFill>
                <a:latin typeface="JetBrains Mono"/>
              </a:rPr>
              <a:t>HR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840479" y="393192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TYPISCHE VERANTWORTUNG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840479" y="434339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4183379" y="430225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Gehaltsstrukturen &amp; Stellenbewertung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3840479" y="475487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4183379" y="471373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Auskunftsverfahren &amp; Dokumentation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3840479" y="516635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4183379" y="512521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Equal-Pay-Analysen &amp; Recruiting-Prozesse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3840479" y="619506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WORAUF TYPISCHERWEISE ZU ACHTEN IST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3840479" y="667511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4183379" y="663397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Lückenhafte Bewertungs­systematik für gleichwertige Tätigkeiten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3840479" y="708659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183379" y="704545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Auskunftsfristen und Beweisbarkeit der Compliance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685800" y="8801099"/>
            <a:ext cx="16915942" cy="1714500"/>
          </a:xfrm>
          <a:prstGeom prst="roundRect">
            <a:avLst>
              <a:gd name="adj" fmla="val 6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97280" y="9047987"/>
            <a:ext cx="157734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605ADD"/>
                </a:solidFill>
                <a:latin typeface="JetBrains Mono"/>
              </a:rPr>
              <a:t>TYPISCHER VORBEREITUNGSBEDARF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1097280" y="9486899"/>
            <a:ext cx="1577340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800" b="0">
                <a:solidFill>
                  <a:srgbClr val="212529"/>
                </a:solidFill>
                <a:latin typeface="Manrope"/>
              </a:rPr>
              <a:t>Job Architecture, Auskunftsprozess, Pay Audit, Recruiting-Anpassung, Sensibilisierung des HR-Teams.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Führungskräfte — Hier entstehen die meisten operativen Risiken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3931920"/>
            <a:ext cx="2743200" cy="2743200"/>
          </a:xfrm>
          <a:prstGeom prst="roundRect">
            <a:avLst>
              <a:gd name="adj" fmla="val 10000"/>
            </a:avLst>
          </a:prstGeom>
          <a:solidFill>
            <a:srgbClr val="605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685800" y="3931920"/>
            <a:ext cx="2743200" cy="2743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6600" b="1">
                <a:solidFill>
                  <a:srgbClr val="FFFFFF"/>
                </a:solidFill>
                <a:latin typeface="JetBrains Mono"/>
              </a:rPr>
              <a:t>FK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840479" y="393192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TYPISCHE VERANTWORTUNG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840479" y="434339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4183379" y="430225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Gehalts-, Bonus- und Beförderungs­entscheidungen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3840479" y="475487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4183379" y="471373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Leistungs- und Potenzial­bewertungen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3840479" y="516635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4183379" y="512521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Begründung &amp; Kommunikation gegenüber Beschäftigten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3840479" y="619506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WORAUF TYPISCHERWEISE ZU ACHTEN IST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3840479" y="667511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4183379" y="663397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Individuelle Gehaltszusagen &amp; spontane Verhandlungen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3840479" y="708659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183379" y="704545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Uneinheitliche Leistungs­bewertungen über Teams hinweg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3840479" y="749807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4183379" y="745693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Unbewusste Biases und nicht dokumentierte Begründungen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685800" y="8801099"/>
            <a:ext cx="16915942" cy="1714500"/>
          </a:xfrm>
          <a:prstGeom prst="roundRect">
            <a:avLst>
              <a:gd name="adj" fmla="val 6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1097280" y="9047987"/>
            <a:ext cx="157734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605ADD"/>
                </a:solidFill>
                <a:latin typeface="JetBrains Mono"/>
              </a:rPr>
              <a:t>TYPISCHER VORBEREITUNGSBEDARF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1097280" y="9486899"/>
            <a:ext cx="1577340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800" b="0">
                <a:solidFill>
                  <a:srgbClr val="212529"/>
                </a:solidFill>
                <a:latin typeface="Manrope"/>
              </a:rPr>
              <a:t>Sensibilisierung zu Biases, einheitliche Bewertungs­grundlagen, dokumentierte Entscheidungs­logik, Gesprächs­leitfäden.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Controlling / Finance — Daten, Reporting, Nachweisfähigkeit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3931920"/>
            <a:ext cx="2743200" cy="2743200"/>
          </a:xfrm>
          <a:prstGeom prst="roundRect">
            <a:avLst>
              <a:gd name="adj" fmla="val 10000"/>
            </a:avLst>
          </a:prstGeom>
          <a:solidFill>
            <a:srgbClr val="605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685800" y="3931920"/>
            <a:ext cx="2743200" cy="2743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6600" b="1">
                <a:solidFill>
                  <a:srgbClr val="FFFFFF"/>
                </a:solidFill>
                <a:latin typeface="JetBrains Mono"/>
              </a:rPr>
              <a:t>CF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840479" y="393192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TYPISCHE VERANTWORTUNG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840479" y="434339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4183379" y="430225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Vergütungsdaten &amp; Datenqualität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3840479" y="475487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4183379" y="471373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Reporting &amp; Kennzahlen­ermittlung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3840479" y="516635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4183379" y="512521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Audit-Trail &amp; Nachweisfähigkeit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3840479" y="619506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WORAUF TYPISCHERWEISE ZU ACHTEN IST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3840479" y="667511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4183379" y="663397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Inkonsistente Datenbasis &amp; fehlende Auswertbarkeit nach Geschlecht/Tätigkeit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3840479" y="708659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183379" y="704545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Mangelnde Reproduzierbarkeit der Berichts­zahlen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685800" y="8801099"/>
            <a:ext cx="16915942" cy="1714500"/>
          </a:xfrm>
          <a:prstGeom prst="roundRect">
            <a:avLst>
              <a:gd name="adj" fmla="val 6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97280" y="9047987"/>
            <a:ext cx="157734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605ADD"/>
                </a:solidFill>
                <a:latin typeface="JetBrains Mono"/>
              </a:rPr>
              <a:t>TYPISCHER VORBEREITUNGSBEDARF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1097280" y="9486899"/>
            <a:ext cx="1577340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800" b="0">
                <a:solidFill>
                  <a:srgbClr val="212529"/>
                </a:solidFill>
                <a:latin typeface="Manrope"/>
              </a:rPr>
              <a:t>Reporting-Strukturen aufbauen, Datenmodell prüfen, Schnittstelle HR ↔ Finance abstimmen.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Betriebsrat — Mitbestimmung &amp; Beteiligung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3931920"/>
            <a:ext cx="2743200" cy="2743200"/>
          </a:xfrm>
          <a:prstGeom prst="roundRect">
            <a:avLst>
              <a:gd name="adj" fmla="val 10000"/>
            </a:avLst>
          </a:prstGeom>
          <a:solidFill>
            <a:srgbClr val="605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685800" y="3931920"/>
            <a:ext cx="2743200" cy="2743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6600" b="1">
                <a:solidFill>
                  <a:srgbClr val="FFFFFF"/>
                </a:solidFill>
                <a:latin typeface="JetBrains Mono"/>
              </a:rPr>
              <a:t>BR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3840479" y="393192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TYPISCHE VERANTWORTUNG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840479" y="434339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4183379" y="430225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Mitbestimmung bei Vergütungssystemen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3840479" y="475487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4183379" y="471373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Beteiligung an Auskunfts- und Bewertungs­verfahren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3840479" y="516635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605ADD"/>
                </a:solidFill>
                <a:latin typeface="Manrope"/>
              </a:rPr>
              <a:t>•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4183379" y="512521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Unterstützung der Beschäftigten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3840479" y="6195060"/>
            <a:ext cx="137160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8C8F92"/>
                </a:solidFill>
                <a:latin typeface="JetBrains Mono"/>
              </a:rPr>
              <a:t>WORAUF TYPISCHERWEISE ZU ACHTEN IST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3840479" y="6675119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4183379" y="6633972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Unklare Rolle bei Joint Pay Assessments (Art. 10 RL)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3840479" y="7086598"/>
            <a:ext cx="27432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0">
                <a:solidFill>
                  <a:srgbClr val="B8BABC"/>
                </a:solidFill>
                <a:latin typeface="Manrope"/>
              </a:rPr>
              <a:t>•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4183379" y="7045451"/>
            <a:ext cx="13304521" cy="43891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Vertrautheit mit neuen Beteiligungs­rechten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685800" y="8801099"/>
            <a:ext cx="16915942" cy="1714500"/>
          </a:xfrm>
          <a:prstGeom prst="roundRect">
            <a:avLst>
              <a:gd name="adj" fmla="val 6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097280" y="9047987"/>
            <a:ext cx="1577340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1" spc="120">
                <a:solidFill>
                  <a:srgbClr val="605ADD"/>
                </a:solidFill>
                <a:latin typeface="JetBrains Mono"/>
              </a:rPr>
              <a:t>TYPISCHER VORBEREITUNGSBEDARF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1097280" y="9486899"/>
            <a:ext cx="1577340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800" b="0">
                <a:solidFill>
                  <a:srgbClr val="212529"/>
                </a:solidFill>
                <a:latin typeface="Manrope"/>
              </a:rPr>
              <a:t>Vertraut machen mit neuen Rechten/Pflichten, Verfahren für gemeinsame Bewertungen, BR-Schulungen.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Readiness-Check — Woran Sie Handlungsbedarf erkennen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685800" y="3863340"/>
            <a:ext cx="1714500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Diese Signale tauchen in Audits regelmäßig auf — auch in gut geführten Konzernen. Je mehr Punkte zutreffen, desto höher der Vorbereitungsbedarf.</a:t>
            </a:r>
          </a:p>
        </p:txBody>
      </p:sp>
      <p:sp>
        <p:nvSpPr>
          <p:cNvPr id="497" name="Rounded Rectangle 496"/>
          <p:cNvSpPr/>
          <p:nvPr/>
        </p:nvSpPr>
        <p:spPr>
          <a:xfrm>
            <a:off x="685800" y="4686299"/>
            <a:ext cx="5554979" cy="212598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Rounded Rectangle 497"/>
          <p:cNvSpPr/>
          <p:nvPr/>
        </p:nvSpPr>
        <p:spPr>
          <a:xfrm>
            <a:off x="1028700" y="5029199"/>
            <a:ext cx="822959" cy="617220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1028700" y="5029199"/>
            <a:ext cx="822959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605ADD"/>
                </a:solidFill>
                <a:latin typeface="JetBrains Mono"/>
              </a:rPr>
              <a:t>01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2057400" y="4988051"/>
            <a:ext cx="390906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Gehälter wurden historisch individuell verhandelt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1097279" y="5852159"/>
            <a:ext cx="4869179" cy="822961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Es gibt keine durchgängige Logik, warum vergleichbare Rollen unterschiedlich vergütet werden — sondern primär den Verlauf einzelner Verhandlungen.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6419087" y="4686299"/>
            <a:ext cx="5554979" cy="212598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Rounded Rectangle 502"/>
          <p:cNvSpPr/>
          <p:nvPr/>
        </p:nvSpPr>
        <p:spPr>
          <a:xfrm>
            <a:off x="6761987" y="5029199"/>
            <a:ext cx="822959" cy="617220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4" name="TextBox 503"/>
          <p:cNvSpPr txBox="1"/>
          <p:nvPr/>
        </p:nvSpPr>
        <p:spPr>
          <a:xfrm>
            <a:off x="6761987" y="5029199"/>
            <a:ext cx="822959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605ADD"/>
                </a:solidFill>
                <a:latin typeface="JetBrains Mono"/>
              </a:rPr>
              <a:t>02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7790687" y="4988051"/>
            <a:ext cx="390906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Keine klaren Gehaltsbänder pro Rolle/Level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6830566" y="5852159"/>
            <a:ext cx="4869179" cy="822961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Es existieren keine dokumentierten Spannen, oder die Bänder sind so breit, dass sie keine Steuerung leisten.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12152374" y="4686299"/>
            <a:ext cx="5554979" cy="212598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Rounded Rectangle 507"/>
          <p:cNvSpPr/>
          <p:nvPr/>
        </p:nvSpPr>
        <p:spPr>
          <a:xfrm>
            <a:off x="12495274" y="5029199"/>
            <a:ext cx="822959" cy="617220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2495274" y="5029199"/>
            <a:ext cx="822959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605ADD"/>
                </a:solidFill>
                <a:latin typeface="JetBrains Mono"/>
              </a:rPr>
              <a:t>03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13523974" y="4988051"/>
            <a:ext cx="390906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Rollen sind nicht sauber vergleichbar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12563853" y="5852159"/>
            <a:ext cx="4869179" cy="822961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Job Architecture, Tätigkeits­bewertung und Leveling sind uneinheitlich — „gleichwertige Arbeit" lässt sich nicht objektiv begründen.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685800" y="6990587"/>
            <a:ext cx="5554979" cy="212598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Rounded Rectangle 512"/>
          <p:cNvSpPr/>
          <p:nvPr/>
        </p:nvSpPr>
        <p:spPr>
          <a:xfrm>
            <a:off x="1028700" y="7333487"/>
            <a:ext cx="822959" cy="617220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1028700" y="7333487"/>
            <a:ext cx="822959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605ADD"/>
                </a:solidFill>
                <a:latin typeface="JetBrains Mono"/>
              </a:rPr>
              <a:t>04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2057400" y="7292339"/>
            <a:ext cx="390906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Führungskräfte entscheiden unterschiedlich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1097279" y="8156447"/>
            <a:ext cx="4869179" cy="822961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Bei Boni, Beförderungen und Gehalts­anpassungen variieren Maßstäbe und Begründungs­tiefe von Team zu Team.</a:t>
            </a:r>
          </a:p>
        </p:txBody>
      </p:sp>
      <p:sp>
        <p:nvSpPr>
          <p:cNvPr id="517" name="Rounded Rectangle 516"/>
          <p:cNvSpPr/>
          <p:nvPr/>
        </p:nvSpPr>
        <p:spPr>
          <a:xfrm>
            <a:off x="6419087" y="6990587"/>
            <a:ext cx="5554979" cy="212598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8" name="Rounded Rectangle 517"/>
          <p:cNvSpPr/>
          <p:nvPr/>
        </p:nvSpPr>
        <p:spPr>
          <a:xfrm>
            <a:off x="6761987" y="7333487"/>
            <a:ext cx="822959" cy="617220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6761987" y="7333487"/>
            <a:ext cx="822959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605ADD"/>
                </a:solidFill>
                <a:latin typeface="JetBrains Mono"/>
              </a:rPr>
              <a:t>05</a:t>
            </a:r>
          </a:p>
        </p:txBody>
      </p:sp>
      <p:sp>
        <p:nvSpPr>
          <p:cNvPr id="520" name="TextBox 519"/>
          <p:cNvSpPr txBox="1"/>
          <p:nvPr/>
        </p:nvSpPr>
        <p:spPr>
          <a:xfrm>
            <a:off x="7790687" y="7292339"/>
            <a:ext cx="390906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Dokumentation fehlt oder ist verteilt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6830566" y="8156447"/>
            <a:ext cx="4869179" cy="822961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Begründungen für Gehalts­entscheidungen liegen mündlich, in E-Mails oder gar nicht vor — Beweisführung ist aufwendig.</a:t>
            </a:r>
          </a:p>
        </p:txBody>
      </p:sp>
      <p:sp>
        <p:nvSpPr>
          <p:cNvPr id="522" name="Rounded Rectangle 521"/>
          <p:cNvSpPr/>
          <p:nvPr/>
        </p:nvSpPr>
        <p:spPr>
          <a:xfrm>
            <a:off x="12152374" y="6990587"/>
            <a:ext cx="5554979" cy="2125980"/>
          </a:xfrm>
          <a:prstGeom prst="roundRect">
            <a:avLst>
              <a:gd name="adj" fmla="val 6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Rounded Rectangle 522"/>
          <p:cNvSpPr/>
          <p:nvPr/>
        </p:nvSpPr>
        <p:spPr>
          <a:xfrm>
            <a:off x="12495274" y="7333487"/>
            <a:ext cx="822959" cy="617220"/>
          </a:xfrm>
          <a:prstGeom prst="roundRect">
            <a:avLst>
              <a:gd name="adj" fmla="val 15000"/>
            </a:avLst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4" name="TextBox 523"/>
          <p:cNvSpPr txBox="1"/>
          <p:nvPr/>
        </p:nvSpPr>
        <p:spPr>
          <a:xfrm>
            <a:off x="12495274" y="7333487"/>
            <a:ext cx="822959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605ADD"/>
                </a:solidFill>
                <a:latin typeface="JetBrains Mono"/>
              </a:rPr>
              <a:t>06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13523974" y="7292339"/>
            <a:ext cx="3909060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800" b="1">
                <a:solidFill>
                  <a:srgbClr val="212529"/>
                </a:solidFill>
                <a:latin typeface="Manrope"/>
              </a:rPr>
              <a:t>Stellenbeschreibungen sind uneinheitlich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12563853" y="8156447"/>
            <a:ext cx="4869179" cy="822961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Anforderungen, Verantwortungs­umfang und Kompetenz­erwartungen werden ad hoc verfasst — keine systematische Vergleichbarkeit.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8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262B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23" name="Google Shape;923;p88"/>
          <p:cNvSpPr txBox="1"/>
          <p:nvPr/>
        </p:nvSpPr>
        <p:spPr>
          <a:xfrm>
            <a:off x="988025" y="2543400"/>
            <a:ext cx="16309500" cy="1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chemeClr val="lt1"/>
                </a:solidFill>
              </a:rPr>
              <a:t>Was jetzt zählt: Beweisbarkeit der Systematik.</a:t>
            </a:r>
            <a:endParaRPr b="1" sz="6000">
              <a:solidFill>
                <a:schemeClr val="lt1"/>
              </a:solidFill>
            </a:endParaRPr>
          </a:p>
        </p:txBody>
      </p:sp>
      <p:pic>
        <p:nvPicPr>
          <p:cNvPr id="924" name="Google Shape;924;p88" title="Unbenannt-2-01.png"/>
          <p:cNvPicPr preferRelativeResize="0"/>
          <p:nvPr/>
        </p:nvPicPr>
        <p:blipFill rotWithShape="1">
          <a:blip r:embed="rId3">
            <a:alphaModFix/>
          </a:blip>
          <a:srcRect b="15590" l="0" r="0" t="0"/>
          <a:stretch/>
        </p:blipFill>
        <p:spPr>
          <a:xfrm>
            <a:off x="11677000" y="2543400"/>
            <a:ext cx="5620551" cy="774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88" title="lawpilots_logo_animation_no_loop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100" y="7593475"/>
            <a:ext cx="3877000" cy="11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88"/>
          <p:cNvSpPr txBox="1"/>
          <p:nvPr/>
        </p:nvSpPr>
        <p:spPr>
          <a:xfrm>
            <a:off x="988025" y="8804700"/>
            <a:ext cx="792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lawpilots GmbH, ℅ Indy by Industrious, Eichhornstraße 3, 10785 Berlin, Germany</a:t>
            </a:r>
            <a:endParaRPr sz="1500">
              <a:solidFill>
                <a:schemeClr val="lt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927" name="Google Shape;927;p88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chemeClr val="lt1"/>
                </a:solidFill>
              </a:rPr>
              <a:t>‹#›</a:t>
            </a:fld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Unsere Einschätzung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548640" y="5303520"/>
            <a:ext cx="1371600" cy="192023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70000"/>
              </a:lnSpc>
            </a:pPr>
            <a:r>
              <a:rPr sz="16500" b="1">
                <a:solidFill>
                  <a:srgbClr val="605ADD"/>
                </a:solidFill>
                <a:latin typeface="Manrope"/>
              </a:rPr>
              <a:t>„</a:t>
            </a:r>
          </a:p>
        </p:txBody>
      </p:sp>
      <p:sp>
        <p:nvSpPr>
          <p:cNvPr id="497" name="TextBox 496"/>
          <p:cNvSpPr txBox="1"/>
          <p:nvPr/>
        </p:nvSpPr>
        <p:spPr>
          <a:xfrm>
            <a:off x="2057400" y="5989320"/>
            <a:ext cx="15087600" cy="4114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3300" b="0">
                <a:solidFill>
                  <a:srgbClr val="212529"/>
                </a:solidFill>
                <a:latin typeface="Manrope"/>
              </a:rPr>
              <a:t>In vielen Konzernen liegt das größte Risiko aktuell </a:t>
            </a:r>
            <a:r>
              <a:rPr sz="3300" b="1">
                <a:solidFill>
                  <a:srgbClr val="605ADD"/>
                </a:solidFill>
                <a:latin typeface="Manrope"/>
              </a:rPr>
              <a:t>nicht im Gesetz selbst</a:t>
            </a:r>
            <a:r>
              <a:rPr sz="3300" b="0">
                <a:solidFill>
                  <a:srgbClr val="212529"/>
                </a:solidFill>
                <a:latin typeface="Manrope"/>
              </a:rPr>
              <a:t>, sondern in </a:t>
            </a:r>
            <a:r>
              <a:rPr sz="3300" b="1">
                <a:solidFill>
                  <a:srgbClr val="605ADD"/>
                </a:solidFill>
                <a:latin typeface="Manrope"/>
              </a:rPr>
              <a:t>historisch gewachsenen Gehaltsentscheidungen ohne nachvollziehbare Systematik</a:t>
            </a:r>
            <a:r>
              <a:rPr sz="3300" b="0">
                <a:solidFill>
                  <a:srgbClr val="212529"/>
                </a:solidFill>
                <a:latin typeface="Manrope"/>
              </a:rPr>
              <a:t> — und damit in fehlender Beweisbarkeit der Gleichbehandlung.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Bestand &amp; Neu — Das Recht im Vergleich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3931920"/>
            <a:ext cx="8023859" cy="6652259"/>
          </a:xfrm>
          <a:prstGeom prst="roundRect">
            <a:avLst>
              <a:gd name="adj" fmla="val 4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1165860" y="4206240"/>
            <a:ext cx="48006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700" b="1">
                <a:solidFill>
                  <a:srgbClr val="212529"/>
                </a:solidFill>
                <a:latin typeface="Manrope"/>
              </a:rPr>
              <a:t>Bestand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1165860" y="4754880"/>
            <a:ext cx="5623559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0">
                <a:solidFill>
                  <a:srgbClr val="8C8F92"/>
                </a:solidFill>
                <a:latin typeface="Manrope"/>
              </a:rPr>
              <a:t>Deutsches EntgTranspG · in Kraft seit 06.07.2017</a:t>
            </a:r>
          </a:p>
        </p:txBody>
      </p:sp>
      <p:sp>
        <p:nvSpPr>
          <p:cNvPr id="499" name="Rounded Rectangle 498"/>
          <p:cNvSpPr/>
          <p:nvPr/>
        </p:nvSpPr>
        <p:spPr>
          <a:xfrm>
            <a:off x="7132320" y="4343399"/>
            <a:ext cx="1234440" cy="370332"/>
          </a:xfrm>
          <a:prstGeom prst="roundRect">
            <a:avLst>
              <a:gd name="adj" fmla="val 50000"/>
            </a:avLst>
          </a:prstGeom>
          <a:solidFill>
            <a:srgbClr val="E6F5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TextBox 499"/>
          <p:cNvSpPr txBox="1"/>
          <p:nvPr/>
        </p:nvSpPr>
        <p:spPr>
          <a:xfrm>
            <a:off x="7132320" y="4343399"/>
            <a:ext cx="1234440" cy="370332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125" b="1" spc="110">
                <a:solidFill>
                  <a:srgbClr val="0B9A4E"/>
                </a:solidFill>
                <a:latin typeface="JetBrains Mono"/>
              </a:rPr>
              <a:t>IN KRAFT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1165860" y="5372099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1165860" y="5372099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212529"/>
                </a:solidFill>
                <a:latin typeface="JetBrains Mono"/>
              </a:rPr>
              <a:t>§ 3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606039" y="5344668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Verbot der Entgeltbenachteiligung aufgrund des Geschlechts.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1165860" y="6373368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1165860" y="6373368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212529"/>
                </a:solidFill>
                <a:latin typeface="JetBrains Mono"/>
              </a:rPr>
              <a:t>§ 4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2606039" y="6345936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Gleiches &amp; gleichwertiges Entgelt — objektive, geschlechtsneutrale Kriterien.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1165860" y="7374636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TextBox 507"/>
          <p:cNvSpPr txBox="1"/>
          <p:nvPr/>
        </p:nvSpPr>
        <p:spPr>
          <a:xfrm>
            <a:off x="1165860" y="7374636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212529"/>
                </a:solidFill>
                <a:latin typeface="JetBrains Mono"/>
              </a:rPr>
              <a:t>§§ 10–16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2606039" y="7347204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Individueller Auskunftsanspruch für Betriebe mit i.d.R. &gt; 200 MA. Vergleichsentgelt nur ab 6 Personen anderen Geschlechts.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1165860" y="8375904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165860" y="8375904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212529"/>
                </a:solidFill>
                <a:latin typeface="JetBrains Mono"/>
              </a:rPr>
              <a:t>§§ 17–20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2606039" y="8348472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Betriebliche Prüfverfahren ab i.d.R. &gt; 500 MA — derzeit freiwillig.</a:t>
            </a:r>
          </a:p>
        </p:txBody>
      </p:sp>
      <p:sp>
        <p:nvSpPr>
          <p:cNvPr id="513" name="Rounded Rectangle 512"/>
          <p:cNvSpPr/>
          <p:nvPr/>
        </p:nvSpPr>
        <p:spPr>
          <a:xfrm>
            <a:off x="1165860" y="9377172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4" name="TextBox 513"/>
          <p:cNvSpPr txBox="1"/>
          <p:nvPr/>
        </p:nvSpPr>
        <p:spPr>
          <a:xfrm>
            <a:off x="1165860" y="9377172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212529"/>
                </a:solidFill>
                <a:latin typeface="JetBrains Mono"/>
              </a:rPr>
              <a:t>§§ 21–22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2606039" y="9349740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Berichtspflicht für lageberichtspflichtige AG mit &gt; 500 MA (HGB).</a:t>
            </a:r>
          </a:p>
        </p:txBody>
      </p:sp>
      <p:sp>
        <p:nvSpPr>
          <p:cNvPr id="516" name="Rounded Rectangle 515"/>
          <p:cNvSpPr/>
          <p:nvPr/>
        </p:nvSpPr>
        <p:spPr>
          <a:xfrm>
            <a:off x="9532620" y="3931920"/>
            <a:ext cx="8023859" cy="6652259"/>
          </a:xfrm>
          <a:prstGeom prst="roundRect">
            <a:avLst>
              <a:gd name="adj" fmla="val 4000"/>
            </a:avLst>
          </a:prstGeom>
          <a:solidFill>
            <a:srgbClr val="EFEEFC"/>
          </a:solidFill>
          <a:ln w="9525"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10012680" y="4206240"/>
            <a:ext cx="48006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700" b="1">
                <a:solidFill>
                  <a:srgbClr val="212529"/>
                </a:solidFill>
                <a:latin typeface="Manrope"/>
              </a:rPr>
              <a:t>Neu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10012680" y="4754880"/>
            <a:ext cx="5349240" cy="41147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350" b="0">
                <a:solidFill>
                  <a:srgbClr val="8C8F92"/>
                </a:solidFill>
                <a:latin typeface="Manrope"/>
              </a:rPr>
              <a:t>EU-Richtlinie 2023/970 · Umsetzungsfrist 07.06.2026</a:t>
            </a:r>
          </a:p>
        </p:txBody>
      </p:sp>
      <p:sp>
        <p:nvSpPr>
          <p:cNvPr id="519" name="Rounded Rectangle 518"/>
          <p:cNvSpPr/>
          <p:nvPr/>
        </p:nvSpPr>
        <p:spPr>
          <a:xfrm>
            <a:off x="15636240" y="4343399"/>
            <a:ext cx="1783080" cy="3703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0" name="TextBox 519"/>
          <p:cNvSpPr txBox="1"/>
          <p:nvPr/>
        </p:nvSpPr>
        <p:spPr>
          <a:xfrm>
            <a:off x="15636240" y="4343399"/>
            <a:ext cx="1783080" cy="370332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125" b="1" spc="110">
                <a:solidFill>
                  <a:srgbClr val="605ADD"/>
                </a:solidFill>
                <a:latin typeface="JetBrains Mono"/>
              </a:rPr>
              <a:t>RL-VORGABEN</a:t>
            </a:r>
          </a:p>
        </p:txBody>
      </p:sp>
      <p:sp>
        <p:nvSpPr>
          <p:cNvPr id="521" name="Rounded Rectangle 520"/>
          <p:cNvSpPr/>
          <p:nvPr/>
        </p:nvSpPr>
        <p:spPr>
          <a:xfrm>
            <a:off x="10012680" y="5372099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2" name="TextBox 521"/>
          <p:cNvSpPr txBox="1"/>
          <p:nvPr/>
        </p:nvSpPr>
        <p:spPr>
          <a:xfrm>
            <a:off x="10012680" y="5372099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605ADD"/>
                </a:solidFill>
                <a:latin typeface="JetBrains Mono"/>
              </a:rPr>
              <a:t>Art. 5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11452859" y="5344668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Pre-Employment-Transparenz: Gehalt oder Spanne vor Vorstellungsgespräch. Verbot, nach bisherigem Gehalt zu fragen.</a:t>
            </a:r>
          </a:p>
        </p:txBody>
      </p:sp>
      <p:sp>
        <p:nvSpPr>
          <p:cNvPr id="524" name="Rounded Rectangle 523"/>
          <p:cNvSpPr/>
          <p:nvPr/>
        </p:nvSpPr>
        <p:spPr>
          <a:xfrm>
            <a:off x="10012680" y="6373368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10012680" y="6373368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605ADD"/>
                </a:solidFill>
                <a:latin typeface="JetBrains Mono"/>
              </a:rPr>
              <a:t>Art. 6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11452859" y="6345936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Transparenz Entgeltkriterien — nationale Erleichterungen unter 50 MA möglich.</a:t>
            </a:r>
          </a:p>
        </p:txBody>
      </p:sp>
      <p:sp>
        <p:nvSpPr>
          <p:cNvPr id="527" name="Rounded Rectangle 526"/>
          <p:cNvSpPr/>
          <p:nvPr/>
        </p:nvSpPr>
        <p:spPr>
          <a:xfrm>
            <a:off x="10012680" y="7374636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8" name="TextBox 527"/>
          <p:cNvSpPr txBox="1"/>
          <p:nvPr/>
        </p:nvSpPr>
        <p:spPr>
          <a:xfrm>
            <a:off x="10012680" y="7374636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605ADD"/>
                </a:solidFill>
                <a:latin typeface="JetBrains Mono"/>
              </a:rPr>
              <a:t>Art. 7</a:t>
            </a:r>
          </a:p>
        </p:txBody>
      </p:sp>
      <p:sp>
        <p:nvSpPr>
          <p:cNvPr id="529" name="TextBox 528"/>
          <p:cNvSpPr txBox="1"/>
          <p:nvPr/>
        </p:nvSpPr>
        <p:spPr>
          <a:xfrm>
            <a:off x="11452859" y="7347204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Auskunftsrecht auf Antrag. Jährliche Information über das Recht und Verfahren.</a:t>
            </a:r>
          </a:p>
        </p:txBody>
      </p:sp>
      <p:sp>
        <p:nvSpPr>
          <p:cNvPr id="530" name="Rounded Rectangle 529"/>
          <p:cNvSpPr/>
          <p:nvPr/>
        </p:nvSpPr>
        <p:spPr>
          <a:xfrm>
            <a:off x="10012680" y="8375904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10012680" y="8375904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605ADD"/>
                </a:solidFill>
                <a:latin typeface="JetBrains Mono"/>
              </a:rPr>
              <a:t>Art. 9</a:t>
            </a:r>
          </a:p>
        </p:txBody>
      </p:sp>
      <p:sp>
        <p:nvSpPr>
          <p:cNvPr id="532" name="TextBox 531"/>
          <p:cNvSpPr txBox="1"/>
          <p:nvPr/>
        </p:nvSpPr>
        <p:spPr>
          <a:xfrm>
            <a:off x="11452859" y="8348472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Berichtspflicht gestaffelt nach Unternehmensgröße — ab 100 Beschäftigten.</a:t>
            </a:r>
          </a:p>
        </p:txBody>
      </p:sp>
      <p:sp>
        <p:nvSpPr>
          <p:cNvPr id="533" name="Rounded Rectangle 532"/>
          <p:cNvSpPr/>
          <p:nvPr/>
        </p:nvSpPr>
        <p:spPr>
          <a:xfrm>
            <a:off x="10012680" y="9377172"/>
            <a:ext cx="1234440" cy="411479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4" name="TextBox 533"/>
          <p:cNvSpPr txBox="1"/>
          <p:nvPr/>
        </p:nvSpPr>
        <p:spPr>
          <a:xfrm>
            <a:off x="10012680" y="9377172"/>
            <a:ext cx="1234440" cy="411479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b="1">
                <a:solidFill>
                  <a:srgbClr val="605ADD"/>
                </a:solidFill>
                <a:latin typeface="JetBrains Mono"/>
              </a:rPr>
              <a:t>Art. 10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11452859" y="9349740"/>
            <a:ext cx="6035040" cy="96011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Joint Pay Assessment bei Entgeltgefälle ≥ 5 %, wenn nicht objektiv &amp; geschlechtsneutral gerechtfertigt und nicht binnen 6 Monaten korrigiert.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Kernzahlen im Überblick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548640" y="4892040"/>
            <a:ext cx="4183379" cy="3291839"/>
          </a:xfrm>
          <a:prstGeom prst="roundRect">
            <a:avLst>
              <a:gd name="adj" fmla="val 4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960119" y="5372099"/>
            <a:ext cx="3634739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800" b="1">
                <a:solidFill>
                  <a:srgbClr val="605ADD"/>
                </a:solidFill>
                <a:latin typeface="Manrope"/>
              </a:rPr>
              <a:t>07.06.2026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960119" y="6812279"/>
            <a:ext cx="363473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Umsetzungs­frist der EU-Richtlinie in nationales Recht (DE voraussichtl. verzögert).</a:t>
            </a:r>
          </a:p>
        </p:txBody>
      </p:sp>
      <p:sp>
        <p:nvSpPr>
          <p:cNvPr id="499" name="Rounded Rectangle 498"/>
          <p:cNvSpPr/>
          <p:nvPr/>
        </p:nvSpPr>
        <p:spPr>
          <a:xfrm>
            <a:off x="4896611" y="4892040"/>
            <a:ext cx="4183379" cy="3291839"/>
          </a:xfrm>
          <a:prstGeom prst="roundRect">
            <a:avLst>
              <a:gd name="adj" fmla="val 4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TextBox 499"/>
          <p:cNvSpPr txBox="1"/>
          <p:nvPr/>
        </p:nvSpPr>
        <p:spPr>
          <a:xfrm>
            <a:off x="5308090" y="5372099"/>
            <a:ext cx="3634739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800" b="1">
                <a:solidFill>
                  <a:srgbClr val="605ADD"/>
                </a:solidFill>
                <a:latin typeface="Manrope"/>
              </a:rPr>
              <a:t>100+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5308090" y="6812279"/>
            <a:ext cx="363473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Beschäftigte: Berichtspflicht nach EU-Richtlinie (gestaffelter Beginn).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9244582" y="4892040"/>
            <a:ext cx="4183379" cy="3291839"/>
          </a:xfrm>
          <a:prstGeom prst="roundRect">
            <a:avLst>
              <a:gd name="adj" fmla="val 4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3" name="TextBox 502"/>
          <p:cNvSpPr txBox="1"/>
          <p:nvPr/>
        </p:nvSpPr>
        <p:spPr>
          <a:xfrm>
            <a:off x="9656061" y="5372099"/>
            <a:ext cx="3634739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800" b="1">
                <a:solidFill>
                  <a:srgbClr val="605ADD"/>
                </a:solidFill>
                <a:latin typeface="Manrope"/>
              </a:rPr>
              <a:t>5 %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9656061" y="6812279"/>
            <a:ext cx="363473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Pay-Gap-Schwelle — Auslöser für verpflichtende Entgeltbewertung.</a:t>
            </a:r>
          </a:p>
        </p:txBody>
      </p:sp>
      <p:sp>
        <p:nvSpPr>
          <p:cNvPr id="505" name="Rounded Rectangle 504"/>
          <p:cNvSpPr/>
          <p:nvPr/>
        </p:nvSpPr>
        <p:spPr>
          <a:xfrm>
            <a:off x="13592553" y="4892040"/>
            <a:ext cx="4183379" cy="3291839"/>
          </a:xfrm>
          <a:prstGeom prst="roundRect">
            <a:avLst>
              <a:gd name="adj" fmla="val 4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6" name="TextBox 505"/>
          <p:cNvSpPr txBox="1"/>
          <p:nvPr/>
        </p:nvSpPr>
        <p:spPr>
          <a:xfrm>
            <a:off x="14004032" y="5372099"/>
            <a:ext cx="3634739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sz="4800" b="1">
                <a:solidFill>
                  <a:srgbClr val="605ADD"/>
                </a:solidFill>
                <a:latin typeface="Manrope"/>
              </a:rPr>
              <a:t>3 J.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14004032" y="6812279"/>
            <a:ext cx="363473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650" b="0">
                <a:solidFill>
                  <a:srgbClr val="55585B"/>
                </a:solidFill>
                <a:latin typeface="Manrope"/>
              </a:rPr>
              <a:t>Mindest-Verjährungsfrist für Schadensersatzansprüche (Art. 21 RL).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Pflichten-Matrix nach Unternehmensgröße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4000499"/>
            <a:ext cx="2400300" cy="617220"/>
          </a:xfrm>
          <a:prstGeom prst="roundRect">
            <a:avLst>
              <a:gd name="adj" fmla="val 4000"/>
            </a:avLst>
          </a:prstGeom>
          <a:solidFill>
            <a:srgbClr val="605A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685800" y="4000499"/>
            <a:ext cx="2400300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650" b="1">
                <a:solidFill>
                  <a:srgbClr val="FFFFFF"/>
                </a:solidFill>
                <a:latin typeface="Manrope"/>
              </a:rPr>
              <a:t>Beschäftigte</a:t>
            </a:r>
          </a:p>
        </p:txBody>
      </p:sp>
      <p:sp>
        <p:nvSpPr>
          <p:cNvPr id="498" name="Rounded Rectangle 497"/>
          <p:cNvSpPr/>
          <p:nvPr/>
        </p:nvSpPr>
        <p:spPr>
          <a:xfrm>
            <a:off x="3154679" y="4000499"/>
            <a:ext cx="6789420" cy="617220"/>
          </a:xfrm>
          <a:prstGeom prst="roundRect">
            <a:avLst>
              <a:gd name="adj" fmla="val 4000"/>
            </a:avLst>
          </a:prstGeom>
          <a:solidFill>
            <a:srgbClr val="26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Rounded Rectangle 498"/>
          <p:cNvSpPr/>
          <p:nvPr/>
        </p:nvSpPr>
        <p:spPr>
          <a:xfrm>
            <a:off x="10012680" y="4000499"/>
            <a:ext cx="4457700" cy="617220"/>
          </a:xfrm>
          <a:prstGeom prst="roundRect">
            <a:avLst>
              <a:gd name="adj" fmla="val 4000"/>
            </a:avLst>
          </a:prstGeom>
          <a:solidFill>
            <a:srgbClr val="26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0" name="Rounded Rectangle 499"/>
          <p:cNvSpPr/>
          <p:nvPr/>
        </p:nvSpPr>
        <p:spPr>
          <a:xfrm>
            <a:off x="14538959" y="4000499"/>
            <a:ext cx="3113532" cy="617220"/>
          </a:xfrm>
          <a:prstGeom prst="roundRect">
            <a:avLst>
              <a:gd name="adj" fmla="val 4000"/>
            </a:avLst>
          </a:prstGeom>
          <a:solidFill>
            <a:srgbClr val="262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1" name="TextBox 500"/>
          <p:cNvSpPr txBox="1"/>
          <p:nvPr/>
        </p:nvSpPr>
        <p:spPr>
          <a:xfrm>
            <a:off x="3360418" y="4000499"/>
            <a:ext cx="6515100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FFFFFF"/>
                </a:solidFill>
                <a:latin typeface="Manrope"/>
              </a:rPr>
              <a:t>Richtlinien-Vorgaben (gelten nach DE-Umsetzung)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10218419" y="4000499"/>
            <a:ext cx="4183380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FFFFFF"/>
                </a:solidFill>
                <a:latin typeface="Manrope"/>
              </a:rPr>
              <a:t>Berichtspflicht (Art. 9 RL)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14744698" y="4000499"/>
            <a:ext cx="2839212" cy="6172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FFFFFF"/>
                </a:solidFill>
                <a:latin typeface="Manrope"/>
              </a:rPr>
              <a:t>Erstmeldung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685800" y="4617719"/>
            <a:ext cx="2400300" cy="1371600"/>
          </a:xfrm>
          <a:prstGeom prst="roundRect">
            <a:avLst>
              <a:gd name="adj" fmla="val 2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891539" y="4617719"/>
            <a:ext cx="2125980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&lt; 100 MA</a:t>
            </a:r>
          </a:p>
        </p:txBody>
      </p:sp>
      <p:sp>
        <p:nvSpPr>
          <p:cNvPr id="506" name="Rounded Rectangle 505"/>
          <p:cNvSpPr/>
          <p:nvPr/>
        </p:nvSpPr>
        <p:spPr>
          <a:xfrm>
            <a:off x="3154679" y="4617719"/>
            <a:ext cx="6789420" cy="1371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7" name="TextBox 506"/>
          <p:cNvSpPr txBox="1"/>
          <p:nvPr/>
        </p:nvSpPr>
        <p:spPr>
          <a:xfrm>
            <a:off x="3360418" y="4617719"/>
            <a:ext cx="6515100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Gehaltstransparenz im Recruiting · Verbot Gehaltshistorie · Auskunftsrechte · Transparenz Entgeltkriterien (Erleichterungen unter 50 MA möglich)</a:t>
            </a:r>
          </a:p>
        </p:txBody>
      </p:sp>
      <p:sp>
        <p:nvSpPr>
          <p:cNvPr id="508" name="Rounded Rectangle 507"/>
          <p:cNvSpPr/>
          <p:nvPr/>
        </p:nvSpPr>
        <p:spPr>
          <a:xfrm>
            <a:off x="10012680" y="4617719"/>
            <a:ext cx="4457700" cy="1371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10218419" y="4617719"/>
            <a:ext cx="4183380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Keine verpflichtende Berichtspflicht (Mitgliedstaaten können erweitern)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14538959" y="4617719"/>
            <a:ext cx="3113532" cy="1371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1" name="TextBox 510"/>
          <p:cNvSpPr txBox="1"/>
          <p:nvPr/>
        </p:nvSpPr>
        <p:spPr>
          <a:xfrm>
            <a:off x="14744698" y="4617719"/>
            <a:ext cx="2839212" cy="13716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0">
                <a:solidFill>
                  <a:srgbClr val="8C8F92"/>
                </a:solidFill>
                <a:latin typeface="Manrope"/>
              </a:rPr>
              <a:t>—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685800" y="5989319"/>
            <a:ext cx="2400300" cy="754380"/>
          </a:xfrm>
          <a:prstGeom prst="roundRect">
            <a:avLst>
              <a:gd name="adj" fmla="val 2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3" name="TextBox 512"/>
          <p:cNvSpPr txBox="1"/>
          <p:nvPr/>
        </p:nvSpPr>
        <p:spPr>
          <a:xfrm>
            <a:off x="891539" y="5989319"/>
            <a:ext cx="212598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100–149 MA</a:t>
            </a:r>
          </a:p>
        </p:txBody>
      </p:sp>
      <p:sp>
        <p:nvSpPr>
          <p:cNvPr id="514" name="Rounded Rectangle 513"/>
          <p:cNvSpPr/>
          <p:nvPr/>
        </p:nvSpPr>
        <p:spPr>
          <a:xfrm>
            <a:off x="3154679" y="5989319"/>
            <a:ext cx="6789420" cy="7543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3360418" y="5989319"/>
            <a:ext cx="651510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+ Berichtspflicht</a:t>
            </a:r>
          </a:p>
        </p:txBody>
      </p:sp>
      <p:sp>
        <p:nvSpPr>
          <p:cNvPr id="516" name="Rounded Rectangle 515"/>
          <p:cNvSpPr/>
          <p:nvPr/>
        </p:nvSpPr>
        <p:spPr>
          <a:xfrm>
            <a:off x="10012680" y="5989319"/>
            <a:ext cx="4457700" cy="7543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7" name="TextBox 516"/>
          <p:cNvSpPr txBox="1"/>
          <p:nvPr/>
        </p:nvSpPr>
        <p:spPr>
          <a:xfrm>
            <a:off x="10218419" y="5989319"/>
            <a:ext cx="418338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Alle 3 Jahre</a:t>
            </a:r>
          </a:p>
        </p:txBody>
      </p:sp>
      <p:sp>
        <p:nvSpPr>
          <p:cNvPr id="518" name="Rounded Rectangle 517"/>
          <p:cNvSpPr/>
          <p:nvPr/>
        </p:nvSpPr>
        <p:spPr>
          <a:xfrm>
            <a:off x="14538959" y="5989319"/>
            <a:ext cx="3113532" cy="754380"/>
          </a:xfrm>
          <a:prstGeom prst="roundRect">
            <a:avLst>
              <a:gd name="adj" fmla="val 2000"/>
            </a:avLst>
          </a:prstGeom>
          <a:solidFill>
            <a:srgbClr val="EFEEFC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9" name="TextBox 518"/>
          <p:cNvSpPr txBox="1"/>
          <p:nvPr/>
        </p:nvSpPr>
        <p:spPr>
          <a:xfrm>
            <a:off x="14744698" y="5989319"/>
            <a:ext cx="2839212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07.06.2031</a:t>
            </a:r>
          </a:p>
        </p:txBody>
      </p:sp>
      <p:sp>
        <p:nvSpPr>
          <p:cNvPr id="520" name="Rounded Rectangle 519"/>
          <p:cNvSpPr/>
          <p:nvPr/>
        </p:nvSpPr>
        <p:spPr>
          <a:xfrm>
            <a:off x="685800" y="6743699"/>
            <a:ext cx="2400300" cy="754380"/>
          </a:xfrm>
          <a:prstGeom prst="roundRect">
            <a:avLst>
              <a:gd name="adj" fmla="val 2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1" name="TextBox 520"/>
          <p:cNvSpPr txBox="1"/>
          <p:nvPr/>
        </p:nvSpPr>
        <p:spPr>
          <a:xfrm>
            <a:off x="891539" y="6743699"/>
            <a:ext cx="212598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150–249 MA</a:t>
            </a:r>
          </a:p>
        </p:txBody>
      </p:sp>
      <p:sp>
        <p:nvSpPr>
          <p:cNvPr id="522" name="Rounded Rectangle 521"/>
          <p:cNvSpPr/>
          <p:nvPr/>
        </p:nvSpPr>
        <p:spPr>
          <a:xfrm>
            <a:off x="3154679" y="6743699"/>
            <a:ext cx="6789420" cy="7543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3" name="TextBox 522"/>
          <p:cNvSpPr txBox="1"/>
          <p:nvPr/>
        </p:nvSpPr>
        <p:spPr>
          <a:xfrm>
            <a:off x="3360418" y="6743699"/>
            <a:ext cx="651510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+ Berichtspflicht</a:t>
            </a:r>
          </a:p>
        </p:txBody>
      </p:sp>
      <p:sp>
        <p:nvSpPr>
          <p:cNvPr id="524" name="Rounded Rectangle 523"/>
          <p:cNvSpPr/>
          <p:nvPr/>
        </p:nvSpPr>
        <p:spPr>
          <a:xfrm>
            <a:off x="10012680" y="6743699"/>
            <a:ext cx="4457700" cy="7543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5" name="TextBox 524"/>
          <p:cNvSpPr txBox="1"/>
          <p:nvPr/>
        </p:nvSpPr>
        <p:spPr>
          <a:xfrm>
            <a:off x="10218419" y="6743699"/>
            <a:ext cx="418338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Alle 3 Jahre</a:t>
            </a:r>
          </a:p>
        </p:txBody>
      </p:sp>
      <p:sp>
        <p:nvSpPr>
          <p:cNvPr id="526" name="Rounded Rectangle 525"/>
          <p:cNvSpPr/>
          <p:nvPr/>
        </p:nvSpPr>
        <p:spPr>
          <a:xfrm>
            <a:off x="14538959" y="6743699"/>
            <a:ext cx="3113532" cy="754380"/>
          </a:xfrm>
          <a:prstGeom prst="roundRect">
            <a:avLst>
              <a:gd name="adj" fmla="val 2000"/>
            </a:avLst>
          </a:prstGeom>
          <a:solidFill>
            <a:srgbClr val="EFEEFC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7" name="TextBox 526"/>
          <p:cNvSpPr txBox="1"/>
          <p:nvPr/>
        </p:nvSpPr>
        <p:spPr>
          <a:xfrm>
            <a:off x="14744698" y="6743699"/>
            <a:ext cx="2839212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07.06.2027</a:t>
            </a:r>
          </a:p>
        </p:txBody>
      </p:sp>
      <p:sp>
        <p:nvSpPr>
          <p:cNvPr id="528" name="Rounded Rectangle 527"/>
          <p:cNvSpPr/>
          <p:nvPr/>
        </p:nvSpPr>
        <p:spPr>
          <a:xfrm>
            <a:off x="685800" y="7498079"/>
            <a:ext cx="2400300" cy="754380"/>
          </a:xfrm>
          <a:prstGeom prst="roundRect">
            <a:avLst>
              <a:gd name="adj" fmla="val 2000"/>
            </a:avLst>
          </a:prstGeom>
          <a:solidFill>
            <a:srgbClr val="F7F7FB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29" name="TextBox 528"/>
          <p:cNvSpPr txBox="1"/>
          <p:nvPr/>
        </p:nvSpPr>
        <p:spPr>
          <a:xfrm>
            <a:off x="891539" y="7498079"/>
            <a:ext cx="212598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≥ 250 MA</a:t>
            </a:r>
          </a:p>
        </p:txBody>
      </p:sp>
      <p:sp>
        <p:nvSpPr>
          <p:cNvPr id="530" name="Rounded Rectangle 529"/>
          <p:cNvSpPr/>
          <p:nvPr/>
        </p:nvSpPr>
        <p:spPr>
          <a:xfrm>
            <a:off x="3154679" y="7498079"/>
            <a:ext cx="6789420" cy="7543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1" name="TextBox 530"/>
          <p:cNvSpPr txBox="1"/>
          <p:nvPr/>
        </p:nvSpPr>
        <p:spPr>
          <a:xfrm>
            <a:off x="3360418" y="7498079"/>
            <a:ext cx="651510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+ Berichtspflicht</a:t>
            </a:r>
          </a:p>
        </p:txBody>
      </p:sp>
      <p:sp>
        <p:nvSpPr>
          <p:cNvPr id="532" name="Rounded Rectangle 531"/>
          <p:cNvSpPr/>
          <p:nvPr/>
        </p:nvSpPr>
        <p:spPr>
          <a:xfrm>
            <a:off x="10012680" y="7498079"/>
            <a:ext cx="4457700" cy="75438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3" name="TextBox 532"/>
          <p:cNvSpPr txBox="1"/>
          <p:nvPr/>
        </p:nvSpPr>
        <p:spPr>
          <a:xfrm>
            <a:off x="10218419" y="7498079"/>
            <a:ext cx="4183380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sz="1425" b="0">
                <a:solidFill>
                  <a:srgbClr val="55585B"/>
                </a:solidFill>
                <a:latin typeface="Manrope"/>
              </a:rPr>
              <a:t>Jährlich</a:t>
            </a:r>
          </a:p>
        </p:txBody>
      </p:sp>
      <p:sp>
        <p:nvSpPr>
          <p:cNvPr id="534" name="Rounded Rectangle 533"/>
          <p:cNvSpPr/>
          <p:nvPr/>
        </p:nvSpPr>
        <p:spPr>
          <a:xfrm>
            <a:off x="14538959" y="7498079"/>
            <a:ext cx="3113532" cy="754380"/>
          </a:xfrm>
          <a:prstGeom prst="roundRect">
            <a:avLst>
              <a:gd name="adj" fmla="val 2000"/>
            </a:avLst>
          </a:prstGeom>
          <a:solidFill>
            <a:srgbClr val="EFEEFC"/>
          </a:solidFill>
          <a:ln w="9525">
            <a:solidFill>
              <a:srgbClr val="E3E4E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35" name="TextBox 534"/>
          <p:cNvSpPr txBox="1"/>
          <p:nvPr/>
        </p:nvSpPr>
        <p:spPr>
          <a:xfrm>
            <a:off x="14744698" y="7498079"/>
            <a:ext cx="2839212" cy="75438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>
                <a:solidFill>
                  <a:srgbClr val="212529"/>
                </a:solidFill>
                <a:latin typeface="Manrope"/>
              </a:rPr>
              <a:t>07.06.2027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Timeline — Vom heutigen Recht zur Umsetzung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1234440" y="7086599"/>
            <a:ext cx="15773400" cy="20000"/>
          </a:xfrm>
          <a:prstGeom prst="rect">
            <a:avLst/>
          </a:prstGeom>
          <a:solidFill>
            <a:srgbClr val="E3E4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TextBox 496"/>
          <p:cNvSpPr txBox="1"/>
          <p:nvPr/>
        </p:nvSpPr>
        <p:spPr>
          <a:xfrm>
            <a:off x="0" y="6263640"/>
            <a:ext cx="24688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 spc="60">
                <a:solidFill>
                  <a:srgbClr val="212529"/>
                </a:solidFill>
                <a:latin typeface="JetBrains Mono"/>
              </a:rPr>
              <a:t>06.07.2017</a:t>
            </a:r>
          </a:p>
        </p:txBody>
      </p:sp>
      <p:sp>
        <p:nvSpPr>
          <p:cNvPr id="498" name="Oval 497"/>
          <p:cNvSpPr/>
          <p:nvPr/>
        </p:nvSpPr>
        <p:spPr>
          <a:xfrm>
            <a:off x="1083564" y="6945723"/>
            <a:ext cx="301752" cy="301752"/>
          </a:xfrm>
          <a:prstGeom prst="ellipse">
            <a:avLst/>
          </a:prstGeom>
          <a:solidFill>
            <a:srgbClr val="212529"/>
          </a:solidFill>
          <a:ln>
            <a:solidFill>
              <a:srgbClr val="2125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9" name="TextBox 498"/>
          <p:cNvSpPr txBox="1"/>
          <p:nvPr/>
        </p:nvSpPr>
        <p:spPr>
          <a:xfrm>
            <a:off x="-137160" y="7703820"/>
            <a:ext cx="2743200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EntgTranspG tritt in Kraft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3154680" y="6263640"/>
            <a:ext cx="24688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 spc="60">
                <a:solidFill>
                  <a:srgbClr val="212529"/>
                </a:solidFill>
                <a:latin typeface="JetBrains Mono"/>
              </a:rPr>
              <a:t>05 / 2023</a:t>
            </a:r>
          </a:p>
        </p:txBody>
      </p:sp>
      <p:sp>
        <p:nvSpPr>
          <p:cNvPr id="501" name="Oval 500"/>
          <p:cNvSpPr/>
          <p:nvPr/>
        </p:nvSpPr>
        <p:spPr>
          <a:xfrm>
            <a:off x="4238244" y="6945723"/>
            <a:ext cx="301752" cy="301752"/>
          </a:xfrm>
          <a:prstGeom prst="ellipse">
            <a:avLst/>
          </a:prstGeom>
          <a:solidFill>
            <a:srgbClr val="212529"/>
          </a:solidFill>
          <a:ln>
            <a:solidFill>
              <a:srgbClr val="2125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2" name="TextBox 501"/>
          <p:cNvSpPr txBox="1"/>
          <p:nvPr/>
        </p:nvSpPr>
        <p:spPr>
          <a:xfrm>
            <a:off x="3017520" y="7703820"/>
            <a:ext cx="2743200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EU-Richtlinie 2023/970 verabschiedet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6309360" y="6263640"/>
            <a:ext cx="24688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 spc="60">
                <a:solidFill>
                  <a:srgbClr val="212529"/>
                </a:solidFill>
                <a:latin typeface="JetBrains Mono"/>
              </a:rPr>
              <a:t>11 / 2025</a:t>
            </a:r>
          </a:p>
        </p:txBody>
      </p:sp>
      <p:sp>
        <p:nvSpPr>
          <p:cNvPr id="504" name="Oval 503"/>
          <p:cNvSpPr/>
          <p:nvPr/>
        </p:nvSpPr>
        <p:spPr>
          <a:xfrm>
            <a:off x="7392924" y="6945723"/>
            <a:ext cx="301752" cy="301752"/>
          </a:xfrm>
          <a:prstGeom prst="ellipse">
            <a:avLst/>
          </a:prstGeom>
          <a:solidFill>
            <a:srgbClr val="212529"/>
          </a:solidFill>
          <a:ln>
            <a:solidFill>
              <a:srgbClr val="2125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5" name="TextBox 504"/>
          <p:cNvSpPr txBox="1"/>
          <p:nvPr/>
        </p:nvSpPr>
        <p:spPr>
          <a:xfrm>
            <a:off x="6172200" y="7703820"/>
            <a:ext cx="2743200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Abschluss­bericht Experten­kommission BMBFSFJ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9464040" y="6263640"/>
            <a:ext cx="24688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 spc="60">
                <a:solidFill>
                  <a:srgbClr val="605ADD"/>
                </a:solidFill>
                <a:latin typeface="JetBrains Mono"/>
              </a:rPr>
              <a:t>07.06.2026</a:t>
            </a:r>
          </a:p>
        </p:txBody>
      </p:sp>
      <p:sp>
        <p:nvSpPr>
          <p:cNvPr id="507" name="Oval 506"/>
          <p:cNvSpPr/>
          <p:nvPr/>
        </p:nvSpPr>
        <p:spPr>
          <a:xfrm>
            <a:off x="10259568" y="6688836"/>
            <a:ext cx="877824" cy="877824"/>
          </a:xfrm>
          <a:prstGeom prst="ellipse">
            <a:avLst/>
          </a:prstGeom>
          <a:solidFill>
            <a:srgbClr val="EFEE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8" name="Oval 507"/>
          <p:cNvSpPr/>
          <p:nvPr/>
        </p:nvSpPr>
        <p:spPr>
          <a:xfrm>
            <a:off x="10492740" y="6890859"/>
            <a:ext cx="411479" cy="411479"/>
          </a:xfrm>
          <a:prstGeom prst="ellipse">
            <a:avLst/>
          </a:prstGeom>
          <a:solidFill>
            <a:srgbClr val="605ADD"/>
          </a:solidFill>
          <a:ln>
            <a:solidFill>
              <a:srgbClr val="605A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09" name="TextBox 508"/>
          <p:cNvSpPr txBox="1"/>
          <p:nvPr/>
        </p:nvSpPr>
        <p:spPr>
          <a:xfrm>
            <a:off x="9326880" y="7703820"/>
            <a:ext cx="2743200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1500" b="1">
                <a:solidFill>
                  <a:srgbClr val="605ADD"/>
                </a:solidFill>
                <a:latin typeface="Manrope"/>
              </a:rPr>
              <a:t>Umsetzungs­frist Nationalrecht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12618720" y="6263640"/>
            <a:ext cx="24688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 spc="60">
                <a:solidFill>
                  <a:srgbClr val="212529"/>
                </a:solidFill>
                <a:latin typeface="JetBrains Mono"/>
              </a:rPr>
              <a:t>07.06.2027</a:t>
            </a:r>
          </a:p>
        </p:txBody>
      </p:sp>
      <p:sp>
        <p:nvSpPr>
          <p:cNvPr id="511" name="Oval 510"/>
          <p:cNvSpPr/>
          <p:nvPr/>
        </p:nvSpPr>
        <p:spPr>
          <a:xfrm>
            <a:off x="13702284" y="6945723"/>
            <a:ext cx="301752" cy="30175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C8F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2" name="TextBox 511"/>
          <p:cNvSpPr txBox="1"/>
          <p:nvPr/>
        </p:nvSpPr>
        <p:spPr>
          <a:xfrm>
            <a:off x="12481560" y="7703820"/>
            <a:ext cx="2743200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1. Bericht ≥ 150 MA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15773400" y="6263640"/>
            <a:ext cx="246888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sz="1500" b="1" spc="60">
                <a:solidFill>
                  <a:srgbClr val="212529"/>
                </a:solidFill>
                <a:latin typeface="JetBrains Mono"/>
              </a:rPr>
              <a:t>07.06.2031</a:t>
            </a:r>
          </a:p>
        </p:txBody>
      </p:sp>
      <p:sp>
        <p:nvSpPr>
          <p:cNvPr id="514" name="Oval 513"/>
          <p:cNvSpPr/>
          <p:nvPr/>
        </p:nvSpPr>
        <p:spPr>
          <a:xfrm>
            <a:off x="16856964" y="6945723"/>
            <a:ext cx="301752" cy="30175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C8F9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15" name="TextBox 514"/>
          <p:cNvSpPr txBox="1"/>
          <p:nvPr/>
        </p:nvSpPr>
        <p:spPr>
          <a:xfrm>
            <a:off x="15636240" y="7703820"/>
            <a:ext cx="2743200" cy="1234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sz="1500" b="0">
                <a:solidFill>
                  <a:srgbClr val="55585B"/>
                </a:solidFill>
                <a:latin typeface="Manrope"/>
              </a:rPr>
              <a:t>1. Bericht 100–149 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92" name="Google Shape;492;p60"/>
          <p:cNvSpPr txBox="1"/>
          <p:nvPr>
            <p:ph type="title"/>
          </p:nvPr>
        </p:nvSpPr>
        <p:spPr>
          <a:xfrm>
            <a:off x="988050" y="1908900"/>
            <a:ext cx="96798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6000">
                <a:solidFill>
                  <a:srgbClr val="212529"/>
                </a:solidFill>
                <a:latin typeface="Public Sans"/>
                <a:ea typeface="Public Sans"/>
                <a:cs typeface="Public Sans"/>
                <a:sym typeface="Public Sans"/>
              </a:rPr>
              <a:t>Sanktionen &amp; Risiken (nach Umsetzung)</a:t>
            </a:r>
            <a:endParaRPr b="1" sz="6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3" name="Google Shape;493;p60"/>
          <p:cNvSpPr txBox="1"/>
          <p:nvPr>
            <p:ph idx="12" type="sldNum"/>
          </p:nvPr>
        </p:nvSpPr>
        <p:spPr>
          <a:xfrm>
            <a:off x="17461450" y="9829800"/>
            <a:ext cx="826800" cy="457500"/>
          </a:xfrm>
          <a:prstGeom prst="rect">
            <a:avLst/>
          </a:prstGeom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de">
                <a:solidFill>
                  <a:srgbClr val="262B57"/>
                </a:solidFill>
              </a:rPr>
              <a:t>‹#›</a:t>
            </a:fld>
            <a:endParaRPr b="1">
              <a:solidFill>
                <a:srgbClr val="262B57"/>
              </a:solidFill>
            </a:endParaRPr>
          </a:p>
        </p:txBody>
      </p:sp>
      <p:pic>
        <p:nvPicPr>
          <p:cNvPr id="494" name="Google Shape;494;p60" title="night blu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9647" y="201613"/>
            <a:ext cx="4104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0"/>
          <p:cNvSpPr/>
          <p:nvPr/>
        </p:nvSpPr>
        <p:spPr>
          <a:xfrm>
            <a:off x="988025" y="597600"/>
            <a:ext cx="4469100" cy="799500"/>
          </a:xfrm>
          <a:prstGeom prst="roundRect">
            <a:avLst>
              <a:gd fmla="val 50000" name="adj"/>
            </a:avLst>
          </a:prstGeom>
          <a:solidFill>
            <a:srgbClr val="605A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Entgelttransparenz</a:t>
            </a:r>
            <a:endParaRPr b="1" sz="30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685800" y="3931920"/>
            <a:ext cx="16915942" cy="6652259"/>
          </a:xfrm>
          <a:prstGeom prst="roundRect">
            <a:avLst>
              <a:gd name="adj" fmla="val 3000"/>
            </a:avLst>
          </a:prstGeom>
          <a:solidFill>
            <a:srgbClr val="FCE7EE"/>
          </a:solidFill>
          <a:ln w="9525">
            <a:solidFill>
              <a:srgbClr val="F5C2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7" name="Rounded Rectangle 496"/>
          <p:cNvSpPr/>
          <p:nvPr/>
        </p:nvSpPr>
        <p:spPr>
          <a:xfrm>
            <a:off x="1097280" y="4274820"/>
            <a:ext cx="2743200" cy="3703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98" name="TextBox 497"/>
          <p:cNvSpPr txBox="1"/>
          <p:nvPr/>
        </p:nvSpPr>
        <p:spPr>
          <a:xfrm>
            <a:off x="1097280" y="4274820"/>
            <a:ext cx="2743200" cy="370332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sz="1125" b="1" spc="110">
                <a:solidFill>
                  <a:srgbClr val="E11D48"/>
                </a:solidFill>
                <a:latin typeface="JetBrains Mono"/>
              </a:rPr>
              <a:t>SANKTIONEN &amp; RISIKEN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1303019" y="5097780"/>
            <a:ext cx="548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700" b="1">
                <a:solidFill>
                  <a:srgbClr val="E11D48"/>
                </a:solidFill>
                <a:latin typeface="Manrope"/>
              </a:rPr>
              <a:t>→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1920239" y="5097780"/>
            <a:ext cx="1536191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950" b="1">
                <a:solidFill>
                  <a:srgbClr val="212529"/>
                </a:solidFill>
                <a:latin typeface="Manrope"/>
              </a:rPr>
              <a:t>Beweislastumkehr (Art. 18 RL)</a:t>
            </a:r>
            <a:r>
              <a:rPr sz="1950" b="0">
                <a:solidFill>
                  <a:srgbClr val="212529"/>
                </a:solidFill>
                <a:latin typeface="Manrope"/>
              </a:rPr>
              <a:t>: </a:t>
            </a:r>
            <a:r>
              <a:rPr sz="1950" b="0">
                <a:solidFill>
                  <a:srgbClr val="55585B"/>
                </a:solidFill>
                <a:latin typeface="Manrope"/>
              </a:rPr>
              <a:t>Bei Indizien oder fehlender Transparenz­compliance muss der Arbeitgeber Nichtdiskriminierung beweisen.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1303019" y="6400799"/>
            <a:ext cx="548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700" b="1">
                <a:solidFill>
                  <a:srgbClr val="E11D48"/>
                </a:solidFill>
                <a:latin typeface="Manrope"/>
              </a:rPr>
              <a:t>→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1920239" y="6400799"/>
            <a:ext cx="1536191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950" b="1">
                <a:solidFill>
                  <a:srgbClr val="212529"/>
                </a:solidFill>
                <a:latin typeface="Manrope"/>
              </a:rPr>
              <a:t>Schadensersatz (Art. 16, 17 RL)</a:t>
            </a:r>
            <a:r>
              <a:rPr sz="1950" b="0">
                <a:solidFill>
                  <a:srgbClr val="212529"/>
                </a:solidFill>
                <a:latin typeface="Manrope"/>
              </a:rPr>
              <a:t>: </a:t>
            </a:r>
            <a:r>
              <a:rPr sz="1950" b="0">
                <a:solidFill>
                  <a:srgbClr val="55585B"/>
                </a:solidFill>
                <a:latin typeface="Manrope"/>
              </a:rPr>
              <a:t>Nachzahlung entgangenen Entgelts plus entgangene Chancen und immaterielle Schäden — Verjährung mind. 3 Jahre (Art. 21).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1303019" y="7703820"/>
            <a:ext cx="548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700" b="1">
                <a:solidFill>
                  <a:srgbClr val="E11D48"/>
                </a:solidFill>
                <a:latin typeface="Manrope"/>
              </a:rPr>
              <a:t>→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1920239" y="7703820"/>
            <a:ext cx="1536191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950" b="1">
                <a:solidFill>
                  <a:srgbClr val="212529"/>
                </a:solidFill>
                <a:latin typeface="Manrope"/>
              </a:rPr>
              <a:t>Sanktionen (Art. 23 RL)</a:t>
            </a:r>
            <a:r>
              <a:rPr sz="1950" b="0">
                <a:solidFill>
                  <a:srgbClr val="212529"/>
                </a:solidFill>
                <a:latin typeface="Manrope"/>
              </a:rPr>
              <a:t>: </a:t>
            </a:r>
            <a:r>
              <a:rPr sz="1950" b="0">
                <a:solidFill>
                  <a:srgbClr val="55585B"/>
                </a:solidFill>
                <a:latin typeface="Manrope"/>
              </a:rPr>
              <a:t>Wirksam, verhältnismäßig, abschreckend — Ausgestaltung durch nationalen Gesetzgeber. Möglich: Ausschluss von Vergabe­verfahren und Fördermitteln (Art. 24).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1303019" y="9006840"/>
            <a:ext cx="5486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sz="2700" b="1">
                <a:solidFill>
                  <a:srgbClr val="E11D48"/>
                </a:solidFill>
                <a:latin typeface="Manrope"/>
              </a:rPr>
              <a:t>→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1920239" y="9006840"/>
            <a:ext cx="15361919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950" b="1">
                <a:solidFill>
                  <a:srgbClr val="212529"/>
                </a:solidFill>
                <a:latin typeface="Manrope"/>
              </a:rPr>
              <a:t>Reputationsrisiko</a:t>
            </a:r>
            <a:r>
              <a:rPr sz="1950" b="0">
                <a:solidFill>
                  <a:srgbClr val="212529"/>
                </a:solidFill>
                <a:latin typeface="Manrope"/>
              </a:rPr>
              <a:t>: </a:t>
            </a:r>
            <a:r>
              <a:rPr sz="1950" b="0">
                <a:solidFill>
                  <a:srgbClr val="55585B"/>
                </a:solidFill>
                <a:latin typeface="Manrope"/>
              </a:rPr>
              <a:t>Teile der Entgeltberichte und aggregierte Pay-Gap-Daten können öffentlich zugänglich werden — mit Wirkung auf Employer Branding und Investor Relations.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